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30"/>
  </p:notesMasterIdLst>
  <p:sldIdLst>
    <p:sldId id="256" r:id="rId5"/>
    <p:sldId id="258" r:id="rId6"/>
    <p:sldId id="277" r:id="rId7"/>
    <p:sldId id="279" r:id="rId8"/>
    <p:sldId id="280" r:id="rId9"/>
    <p:sldId id="284" r:id="rId10"/>
    <p:sldId id="283" r:id="rId11"/>
    <p:sldId id="257" r:id="rId12"/>
    <p:sldId id="260" r:id="rId13"/>
    <p:sldId id="261" r:id="rId14"/>
    <p:sldId id="262" r:id="rId15"/>
    <p:sldId id="274" r:id="rId16"/>
    <p:sldId id="275" r:id="rId17"/>
    <p:sldId id="264" r:id="rId18"/>
    <p:sldId id="265" r:id="rId19"/>
    <p:sldId id="266" r:id="rId20"/>
    <p:sldId id="267" r:id="rId21"/>
    <p:sldId id="268" r:id="rId22"/>
    <p:sldId id="269" r:id="rId23"/>
    <p:sldId id="273" r:id="rId24"/>
    <p:sldId id="270" r:id="rId25"/>
    <p:sldId id="272" r:id="rId26"/>
    <p:sldId id="276" r:id="rId27"/>
    <p:sldId id="285" r:id="rId28"/>
    <p:sldId id="259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09C5D10-A4D6-3855-EA89-3F22587C28B7}" name="Stengel, Victoria G" initials="SVG" userId="S::vstengel@usgs.gov::9d55b8fb-cfc9-4306-a7ae-775bcbe919c9" providerId="AD"/>
  <p188:author id="{3E946114-374C-CE36-484E-AF2102DAF3F5}" name="JDG" initials="JDG" userId="JDG" providerId="None"/>
  <p188:author id="{F5240A6B-C63E-F7B6-6A99-2ED0C53A2514}" name="Tyler King" initials="TK" userId="S::tvking@usgs.gov::42059385-8b5a-4364-a3a1-a9e3214d913c" providerId="AD"/>
  <p188:author id="{51218B82-FABF-536E-AC71-A42E6754B80B}" name="Welborn, Toby L" initials="WTL" userId="S::tlwelbor@usgs.gov::65054fc1-e8df-4d05-9c84-f07b79b7f77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3A7C"/>
    <a:srgbClr val="FF99FF"/>
    <a:srgbClr val="FF3399"/>
    <a:srgbClr val="FFFFCC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69" autoAdjust="0"/>
    <p:restoredTop sz="77261" autoAdjust="0"/>
  </p:normalViewPr>
  <p:slideViewPr>
    <p:cSldViewPr snapToGrid="0">
      <p:cViewPr varScale="1">
        <p:scale>
          <a:sx n="86" d="100"/>
          <a:sy n="86" d="100"/>
        </p:scale>
        <p:origin x="84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D58452-6188-4B04-A0F8-C89933D7197A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8235D-4211-4BD2-985C-C1B5C982A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76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//// Note: If you would like to review the original image in this image collection sans masking, etc.</a:t>
            </a:r>
          </a:p>
          <a:p>
            <a:r>
              <a:rPr lang="en-US" dirty="0"/>
              <a:t>//// Import single Sentinel 2 image (https://developers.google.com/earth-engine/datasets/catalog/COPERNICUS_S2)</a:t>
            </a:r>
          </a:p>
          <a:p>
            <a:r>
              <a:rPr lang="en-US" dirty="0"/>
              <a:t>//var S2_20180322 = </a:t>
            </a:r>
            <a:r>
              <a:rPr lang="en-US" dirty="0" err="1"/>
              <a:t>ee.Image</a:t>
            </a:r>
            <a:r>
              <a:rPr lang="en-US" dirty="0"/>
              <a:t>('COPERNICUS/S2/20180322T163939_20180322T164513_T15RYP')</a:t>
            </a:r>
          </a:p>
          <a:p>
            <a:endParaRPr lang="en-US" dirty="0"/>
          </a:p>
          <a:p>
            <a:r>
              <a:rPr lang="en-US" dirty="0"/>
              <a:t>//// Visualize image, add to map</a:t>
            </a:r>
          </a:p>
          <a:p>
            <a:r>
              <a:rPr lang="en-US" dirty="0"/>
              <a:t>// </a:t>
            </a:r>
            <a:r>
              <a:rPr lang="en-US" dirty="0" err="1"/>
              <a:t>Map.addLayer</a:t>
            </a:r>
            <a:r>
              <a:rPr lang="en-US" dirty="0"/>
              <a:t>(S2_20180322, {bands: ['B8', 'B4', 'B3'], max: 4000}, 'S2')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8235D-4211-4BD2-985C-C1B5C982AAC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78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A93C9-8AB7-49FB-8F09-466608081B69}" type="datetimeFigureOut">
              <a:rPr lang="en-US" smtClean="0"/>
              <a:t>10/21/2022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BD2CB-A8DE-418C-BE0F-2030479D30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604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A93C9-8AB7-49FB-8F09-466608081B69}" type="datetimeFigureOut">
              <a:rPr lang="en-US" smtClean="0"/>
              <a:t>10/21/2022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BD2CB-A8DE-418C-BE0F-2030479D30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336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A93C9-8AB7-49FB-8F09-466608081B69}" type="datetimeFigureOut">
              <a:rPr lang="en-US" smtClean="0"/>
              <a:t>10/21/2022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BD2CB-A8DE-418C-BE0F-2030479D30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699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A93C9-8AB7-49FB-8F09-466608081B69}" type="datetimeFigureOut">
              <a:rPr lang="en-US" smtClean="0"/>
              <a:t>10/21/2022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BD2CB-A8DE-418C-BE0F-2030479D30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440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A93C9-8AB7-49FB-8F09-466608081B69}" type="datetimeFigureOut">
              <a:rPr lang="en-US" smtClean="0"/>
              <a:t>10/21/2022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BD2CB-A8DE-418C-BE0F-2030479D30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230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A93C9-8AB7-49FB-8F09-466608081B69}" type="datetimeFigureOut">
              <a:rPr lang="en-US" smtClean="0"/>
              <a:t>10/21/2022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BD2CB-A8DE-418C-BE0F-2030479D30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860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A93C9-8AB7-49FB-8F09-466608081B69}" type="datetimeFigureOut">
              <a:rPr lang="en-US" smtClean="0"/>
              <a:t>10/21/2022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BD2CB-A8DE-418C-BE0F-2030479D30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219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A93C9-8AB7-49FB-8F09-466608081B69}" type="datetimeFigureOut">
              <a:rPr lang="en-US" smtClean="0"/>
              <a:t>10/21/2022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BD2CB-A8DE-418C-BE0F-2030479D30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511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A93C9-8AB7-49FB-8F09-466608081B69}" type="datetimeFigureOut">
              <a:rPr lang="en-US" smtClean="0"/>
              <a:t>10/21/2022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BD2CB-A8DE-418C-BE0F-2030479D30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091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A93C9-8AB7-49FB-8F09-466608081B69}" type="datetimeFigureOut">
              <a:rPr lang="en-US" smtClean="0"/>
              <a:t>10/21/2022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BD2CB-A8DE-418C-BE0F-2030479D30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113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A93C9-8AB7-49FB-8F09-466608081B69}" type="datetimeFigureOut">
              <a:rPr lang="en-US" smtClean="0"/>
              <a:t>10/21/2022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1BD2CB-A8DE-418C-BE0F-2030479D30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837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A93C9-8AB7-49FB-8F09-466608081B69}" type="datetimeFigureOut">
              <a:rPr lang="en-US" smtClean="0"/>
              <a:t>10/21/2022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1BD2CB-A8DE-418C-BE0F-2030479D30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699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oceanservice.noaa.gov/facts/hab-solutions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developers.google.com/earth-engine/guides/reducers_image_collec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nola.com/news/environment/article_cf24acb9-70d4-5fa6-9b29-1239b5684324.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0.png"/><Relationship Id="rId4" Type="http://schemas.openxmlformats.org/officeDocument/2006/relationships/hyperlink" Target="https://twitter.com/cyanotracker/status/977049503386742784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learngis.ir/raster-vs-vecto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oceanservice.noaa.gov/facts/hab-solutions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98/rsta.1983.0052" TargetMode="External"/><Relationship Id="rId13" Type="http://schemas.openxmlformats.org/officeDocument/2006/relationships/hyperlink" Target="https://www.usgs.gov/landsat-missions/landsat-normalized-difference-vegetation-index#:~:text=Landsat%20Normalized%20Difference%20Vegetation%20Index%20%28NDVI%29%20is%20used,Return%20to%20Landsat%20Surface%20Reflectance-derived%20Spectral%20Indices%20Overview" TargetMode="External"/><Relationship Id="rId3" Type="http://schemas.openxmlformats.org/officeDocument/2006/relationships/hyperlink" Target="https://doi.org/10.1016/j.rse.2016.03.002" TargetMode="External"/><Relationship Id="rId7" Type="http://schemas.openxmlformats.org/officeDocument/2006/relationships/hyperlink" Target="https://doi.org/10.1364/AO.38.007442" TargetMode="External"/><Relationship Id="rId12" Type="http://schemas.openxmlformats.org/officeDocument/2006/relationships/hyperlink" Target="https://doi.org/10.1016/j.rse.2019.111558" TargetMode="External"/><Relationship Id="rId2" Type="http://schemas.openxmlformats.org/officeDocument/2006/relationships/hyperlink" Target="https://doi.org/10.3390/rs906053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16/j.rse.2011.10.016" TargetMode="External"/><Relationship Id="rId11" Type="http://schemas.openxmlformats.org/officeDocument/2006/relationships/hyperlink" Target="https://doi.org/10.4236/ars.2021.103004" TargetMode="External"/><Relationship Id="rId5" Type="http://schemas.openxmlformats.org/officeDocument/2006/relationships/hyperlink" Target="https://doi.org/10.1007/978-3-319-93284-2_4" TargetMode="External"/><Relationship Id="rId10" Type="http://schemas.openxmlformats.org/officeDocument/2006/relationships/hyperlink" Target="https://doi.org/10.5066/P9X1R5IM" TargetMode="External"/><Relationship Id="rId4" Type="http://schemas.openxmlformats.org/officeDocument/2006/relationships/hyperlink" Target="https://doi.org/10.1016/j.rse.2017.06.031" TargetMode="External"/><Relationship Id="rId9" Type="http://schemas.openxmlformats.org/officeDocument/2006/relationships/hyperlink" Target="https://doi.org/10.5281/ZENODO.7144934" TargetMode="External"/><Relationship Id="rId1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manoa.hawaii.edu/exploringourfluidearth/physical/ocean-depths/light-ocean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3.png"/><Relationship Id="rId2" Type="http://schemas.openxmlformats.org/officeDocument/2006/relationships/hyperlink" Target="Space%20sunset.%20Credits:%20ESA/NAS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hyperlink" Target="https://www.jstor.org/stable/pdf/37367.pdf?refreqid=excelsior%3A783c44a887f137909f0434dd4042d1ec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hyperlink" Target="https://commons.wikimedia.org/wiki/File:EM_spectrum.sv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earth-engine/datasets/catalog/LANDSAT_LC08_C02_T1_L2#band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earth-engine/datasets/catalog/COPERNICUS_S2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https://en.wikipedia.org/wiki/Earthrise#/media/File:NASA-Apollo8-Dec24-Earthrise.jp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0" name="Rectangle 1032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A harmful algal bloom outbreak on Lake Erie viewed from space">
            <a:hlinkClick r:id="rId2"/>
            <a:extLst>
              <a:ext uri="{FF2B5EF4-FFF2-40B4-BE49-F238E27FC236}">
                <a16:creationId xmlns:a16="http://schemas.microsoft.com/office/drawing/2014/main" id="{A34B370D-9B05-4AF0-BA8F-9C1167C039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-894735" y="-501565"/>
            <a:ext cx="13267223" cy="746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555ABA-A12E-4079-92BD-BD257BAC19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8460" y="415477"/>
            <a:ext cx="10487965" cy="38805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r"/>
            <a:r>
              <a:rPr lang="en-US" sz="5400" b="1" dirty="0">
                <a:solidFill>
                  <a:srgbClr val="FFFFFF"/>
                </a:solidFill>
                <a:latin typeface="Univers 57 Condensed" pitchFamily="50" charset="0"/>
              </a:rPr>
              <a:t>Remote sensing of water quality in Google Earth Engine </a:t>
            </a:r>
            <a:r>
              <a:rPr lang="en-US" sz="5400" i="1" dirty="0">
                <a:solidFill>
                  <a:srgbClr val="FFFFFF"/>
                </a:solidFill>
                <a:latin typeface="Univers 47 Condensed"/>
              </a:rPr>
              <a:t>Workshop</a:t>
            </a:r>
            <a:endParaRPr lang="en-US" sz="5400" b="1" i="1" dirty="0">
              <a:solidFill>
                <a:srgbClr val="FFFFFF"/>
              </a:solidFill>
              <a:latin typeface="Univers 47 Condensed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48602A-90AA-4BC4-8533-B23B3CCC9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01600" y="4241432"/>
            <a:ext cx="12158025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3600" dirty="0">
                <a:solidFill>
                  <a:srgbClr val="FFFFFF"/>
                </a:solidFill>
                <a:latin typeface="Univers 57 Condensed" pitchFamily="50" charset="0"/>
                <a:cs typeface="Times New Roman" panose="02020603050405020304" pitchFamily="18" charset="0"/>
              </a:rPr>
              <a:t>Victoria G. Stengel</a:t>
            </a:r>
          </a:p>
          <a:p>
            <a:pPr algn="r"/>
            <a:r>
              <a:rPr lang="en-US" sz="2000" dirty="0">
                <a:solidFill>
                  <a:srgbClr val="FFFFFF"/>
                </a:solidFill>
                <a:latin typeface="Univers 47 Condensed"/>
                <a:cs typeface="Times New Roman" panose="02020603050405020304" pitchFamily="18" charset="0"/>
              </a:rPr>
              <a:t>vstengel@usgs.gov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2D6BA66B-89C0-4A66-8702-87CF3CB5E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1788"/>
            <a:ext cx="391477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236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AEA9E6-64FF-43FD-9F9D-131BAEEB3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2551"/>
            <a:ext cx="12192000" cy="55054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665529-7282-4BAC-8DCC-12D2F074D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988"/>
            <a:ext cx="12126897" cy="1325563"/>
          </a:xfrm>
        </p:spPr>
        <p:txBody>
          <a:bodyPr>
            <a:normAutofit/>
          </a:bodyPr>
          <a:lstStyle/>
          <a:p>
            <a:pPr algn="l" rtl="0" fontAlgn="base"/>
            <a:r>
              <a:rPr lang="en-US" sz="4000" b="1" i="0" dirty="0">
                <a:solidFill>
                  <a:srgbClr val="FFFF00"/>
                </a:solidFill>
                <a:effectLst/>
                <a:latin typeface="Univers 67 Condensed" pitchFamily="50" charset="0"/>
              </a:rPr>
              <a:t>// GEE JavaScript API  </a:t>
            </a:r>
            <a:r>
              <a:rPr lang="en-US" sz="2800" b="1" i="0" dirty="0">
                <a:solidFill>
                  <a:srgbClr val="FFFF00"/>
                </a:solidFill>
                <a:effectLst/>
                <a:latin typeface="Univers 67 Condensed" pitchFamily="50" charset="0"/>
              </a:rPr>
              <a:t> </a:t>
            </a:r>
            <a:r>
              <a:rPr lang="en-US" sz="2000" b="0" i="1" dirty="0">
                <a:solidFill>
                  <a:srgbClr val="FFFF00"/>
                </a:solidFill>
                <a:effectLst/>
                <a:latin typeface="Univers 47 Condensed"/>
              </a:rPr>
              <a:t>https://developers.google.com/earth-engine/tutorials/tutorials </a:t>
            </a:r>
            <a:endParaRPr lang="en-US" sz="2400" b="0" i="1" dirty="0">
              <a:solidFill>
                <a:srgbClr val="FFFF00"/>
              </a:solidFill>
              <a:effectLst/>
              <a:latin typeface="Univers 47 Condensed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4701295-E817-405C-A5F1-30CB3BEBD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2048" y="6423937"/>
            <a:ext cx="1454849" cy="40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687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E556B-F358-4EB7-A433-C9F8E48B0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53800" cy="1325563"/>
          </a:xfrm>
        </p:spPr>
        <p:txBody>
          <a:bodyPr/>
          <a:lstStyle/>
          <a:p>
            <a:r>
              <a:rPr lang="en-US" b="1" dirty="0">
                <a:solidFill>
                  <a:srgbClr val="FF3399"/>
                </a:solidFill>
                <a:latin typeface="Univers 67 Condensed" pitchFamily="50" charset="0"/>
              </a:rPr>
              <a:t>// VOCABULARY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8989F-B58F-415E-B3F4-9EF8ED030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75" y="1476375"/>
            <a:ext cx="8353425" cy="4981574"/>
          </a:xfrm>
        </p:spPr>
        <p:txBody>
          <a:bodyPr/>
          <a:lstStyle/>
          <a:p>
            <a:pPr algn="l" rtl="0" fontAlgn="base">
              <a:buFont typeface="Wingdings" panose="05000000000000000000" pitchFamily="2" charset="2"/>
              <a:buChar char="ü"/>
            </a:pPr>
            <a:r>
              <a:rPr lang="en-US" sz="3200" b="1" i="0" dirty="0">
                <a:effectLst/>
                <a:latin typeface="Univers 57 Condensed" pitchFamily="50" charset="0"/>
              </a:rPr>
              <a:t>Image vs. </a:t>
            </a:r>
            <a:r>
              <a:rPr lang="en-US" sz="3200" b="1" dirty="0">
                <a:latin typeface="Univers 57 Condensed" pitchFamily="50" charset="0"/>
              </a:rPr>
              <a:t>i</a:t>
            </a:r>
            <a:r>
              <a:rPr lang="en-US" sz="3200" b="1" i="0" dirty="0">
                <a:effectLst/>
                <a:latin typeface="Univers 57 Condensed" pitchFamily="50" charset="0"/>
              </a:rPr>
              <a:t>mage Collection</a:t>
            </a:r>
            <a:r>
              <a:rPr lang="en-US" sz="3200" b="0" i="0" dirty="0">
                <a:effectLst/>
                <a:latin typeface="Univers 57 Condensed" pitchFamily="50" charset="0"/>
              </a:rPr>
              <a:t>: </a:t>
            </a:r>
            <a:r>
              <a:rPr lang="en-US" sz="1800" b="0" i="1" dirty="0">
                <a:effectLst/>
                <a:latin typeface="Univers 47 Condensed"/>
              </a:rPr>
              <a:t>https://developers.google.com/earth-engine/guides/ic_creating</a:t>
            </a:r>
            <a:r>
              <a:rPr lang="en-US" sz="2400" b="0" i="1" dirty="0">
                <a:effectLst/>
                <a:latin typeface="Univers 47 Condensed"/>
              </a:rPr>
              <a:t> </a:t>
            </a:r>
            <a:endParaRPr lang="en-US" sz="3600" b="0" i="1" dirty="0">
              <a:effectLst/>
              <a:latin typeface="Univers 47 Condensed"/>
            </a:endParaRPr>
          </a:p>
          <a:p>
            <a:pPr algn="l" rtl="0" fontAlgn="base">
              <a:buFont typeface="Wingdings" panose="05000000000000000000" pitchFamily="2" charset="2"/>
              <a:buChar char="ü"/>
            </a:pPr>
            <a:r>
              <a:rPr lang="en-US" sz="3200" b="1" i="0" dirty="0">
                <a:effectLst/>
                <a:latin typeface="Univers 57 Condensed" pitchFamily="50" charset="0"/>
              </a:rPr>
              <a:t>Image visualization, composites, masking</a:t>
            </a:r>
            <a:r>
              <a:rPr lang="en-US" sz="3200" b="0" i="0" dirty="0">
                <a:effectLst/>
                <a:latin typeface="Univers 57 Condensed" pitchFamily="50" charset="0"/>
              </a:rPr>
              <a:t>: </a:t>
            </a:r>
            <a:r>
              <a:rPr lang="en-US" sz="1800" b="0" i="1" dirty="0">
                <a:effectLst/>
                <a:latin typeface="Univers 47 Condensed"/>
              </a:rPr>
              <a:t>https://developers.google.com/earth-engine/guides/image_visualization</a:t>
            </a:r>
            <a:r>
              <a:rPr lang="en-US" sz="3200" b="0" i="1" dirty="0">
                <a:effectLst/>
                <a:latin typeface="Univers 47 Condensed"/>
              </a:rPr>
              <a:t> </a:t>
            </a:r>
            <a:endParaRPr lang="en-US" sz="4400" b="0" i="1" dirty="0">
              <a:effectLst/>
              <a:latin typeface="Univers 47 Condensed"/>
            </a:endParaRPr>
          </a:p>
          <a:p>
            <a:pPr algn="l" rtl="0" fontAlgn="base">
              <a:buFont typeface="Wingdings" panose="05000000000000000000" pitchFamily="2" charset="2"/>
              <a:buChar char="ü"/>
            </a:pPr>
            <a:r>
              <a:rPr lang="en-US" sz="3200" b="1" i="0" dirty="0">
                <a:effectLst/>
                <a:latin typeface="Univers 57 Condensed" pitchFamily="50" charset="0"/>
              </a:rPr>
              <a:t>Geometry</a:t>
            </a:r>
            <a:r>
              <a:rPr lang="en-US" sz="3200" b="0" i="0" dirty="0">
                <a:effectLst/>
                <a:latin typeface="Univers 57 Condensed" pitchFamily="50" charset="0"/>
              </a:rPr>
              <a:t>: </a:t>
            </a:r>
            <a:r>
              <a:rPr lang="en-US" sz="1800" b="0" i="1" dirty="0">
                <a:effectLst/>
                <a:latin typeface="Univers 47 Condensed"/>
              </a:rPr>
              <a:t>https://developers.google.com/earth-engine/guides/geometries</a:t>
            </a:r>
            <a:r>
              <a:rPr lang="en-US" sz="1800" b="0" i="0" dirty="0">
                <a:effectLst/>
                <a:latin typeface="Univers 57 Condensed" pitchFamily="50" charset="0"/>
              </a:rPr>
              <a:t> </a:t>
            </a:r>
            <a:endParaRPr lang="en-US" sz="4400" b="0" i="0" dirty="0">
              <a:effectLst/>
              <a:latin typeface="Univers 57 Condensed" pitchFamily="50" charset="0"/>
            </a:endParaRPr>
          </a:p>
          <a:p>
            <a:pPr algn="l" rtl="0" fontAlgn="base">
              <a:buFont typeface="Wingdings" panose="05000000000000000000" pitchFamily="2" charset="2"/>
              <a:buChar char="ü"/>
            </a:pPr>
            <a:r>
              <a:rPr lang="en-US" sz="3200" b="1" i="0" dirty="0">
                <a:effectLst/>
                <a:latin typeface="Univers 57 Condensed" pitchFamily="50" charset="0"/>
              </a:rPr>
              <a:t>Feature vs. feature Collection</a:t>
            </a:r>
            <a:r>
              <a:rPr lang="en-US" sz="3200" b="0" i="0" dirty="0">
                <a:effectLst/>
                <a:latin typeface="Univers 57 Condensed" pitchFamily="50" charset="0"/>
              </a:rPr>
              <a:t>: </a:t>
            </a:r>
            <a:r>
              <a:rPr lang="en-US" sz="1800" b="0" i="1" dirty="0">
                <a:effectLst/>
                <a:latin typeface="Univers 47 Condensed"/>
              </a:rPr>
              <a:t>https://developers.google.com/earth-engine/guides/features</a:t>
            </a:r>
            <a:r>
              <a:rPr lang="en-US" sz="2400" b="0" i="1" dirty="0">
                <a:effectLst/>
                <a:latin typeface="Univers 47 Condensed"/>
              </a:rPr>
              <a:t> </a:t>
            </a:r>
            <a:endParaRPr lang="en-US" sz="4400" b="0" i="1" dirty="0">
              <a:effectLst/>
              <a:latin typeface="Univers 47 Condensed"/>
            </a:endParaRPr>
          </a:p>
          <a:p>
            <a:pPr algn="l" rtl="0" fontAlgn="base">
              <a:buFont typeface="Wingdings" panose="05000000000000000000" pitchFamily="2" charset="2"/>
              <a:buChar char="ü"/>
            </a:pPr>
            <a:r>
              <a:rPr lang="en-US" sz="3200" b="1" i="0" dirty="0">
                <a:effectLst/>
                <a:latin typeface="Univers 57 Condensed" pitchFamily="50" charset="0"/>
              </a:rPr>
              <a:t>Reducer</a:t>
            </a:r>
            <a:r>
              <a:rPr lang="en-US" sz="3200" b="0" i="0" dirty="0">
                <a:effectLst/>
                <a:latin typeface="Univers 57 Condensed" pitchFamily="50" charset="0"/>
              </a:rPr>
              <a:t>: </a:t>
            </a:r>
            <a:r>
              <a:rPr lang="en-US" sz="1800" b="0" i="1" dirty="0">
                <a:effectLst/>
                <a:latin typeface="Univers 47 Condensed"/>
              </a:rPr>
              <a:t>https://developers.google.com/earth-engine/guides/reducers_intro </a:t>
            </a:r>
            <a:endParaRPr lang="en-US" sz="3600" b="0" i="1" dirty="0">
              <a:effectLst/>
              <a:latin typeface="Univers 47 Condensed"/>
            </a:endParaRPr>
          </a:p>
          <a:p>
            <a:endParaRPr lang="en-US" dirty="0"/>
          </a:p>
        </p:txBody>
      </p:sp>
      <p:pic>
        <p:nvPicPr>
          <p:cNvPr id="3074" name="Picture 2" descr="ImageCollection Reductions | Google Earth Engine | Google Developers">
            <a:hlinkClick r:id="rId2"/>
            <a:extLst>
              <a:ext uri="{FF2B5EF4-FFF2-40B4-BE49-F238E27FC236}">
                <a16:creationId xmlns:a16="http://schemas.microsoft.com/office/drawing/2014/main" id="{3D317E8B-6593-406F-AAF2-5B247AAE6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819" y="2771258"/>
            <a:ext cx="2552700" cy="356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CDCE25-F0DA-4267-BE8C-64BBCC76B8C3}"/>
              </a:ext>
            </a:extLst>
          </p:cNvPr>
          <p:cNvSpPr txBox="1"/>
          <p:nvPr/>
        </p:nvSpPr>
        <p:spPr>
          <a:xfrm>
            <a:off x="8758683" y="4671982"/>
            <a:ext cx="2547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92D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ee. reducer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17CBF9C-6A89-48D1-A946-AD70A2E75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81" y="5629275"/>
            <a:ext cx="391477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101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8BF19-4457-4D3D-B4F7-77B3C0FD9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</p:spPr>
        <p:txBody>
          <a:bodyPr/>
          <a:lstStyle/>
          <a:p>
            <a:r>
              <a:rPr lang="en-US" dirty="0">
                <a:solidFill>
                  <a:srgbClr val="FF3399"/>
                </a:solidFill>
                <a:latin typeface="Univers 67 Condensed" pitchFamily="50" charset="0"/>
              </a:rPr>
              <a:t>// VISUALIZE AN ALGAL BLOOM EVENT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543E2-2D8E-4997-8E14-CC7AED8FC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625"/>
            <a:ext cx="10744200" cy="4351338"/>
          </a:xfrm>
        </p:spPr>
        <p:txBody>
          <a:bodyPr/>
          <a:lstStyle/>
          <a:p>
            <a:pPr marL="0" indent="0" fontAlgn="base">
              <a:buNone/>
            </a:pPr>
            <a:r>
              <a:rPr lang="en-US" dirty="0">
                <a:solidFill>
                  <a:srgbClr val="FF99FF"/>
                </a:solidFill>
                <a:latin typeface="Univers 57 Condensed" pitchFamily="50" charset="0"/>
              </a:rPr>
              <a:t>// 1. Find a bloom event</a:t>
            </a:r>
          </a:p>
          <a:p>
            <a:pPr marL="0" indent="0" fontAlgn="base">
              <a:buNone/>
            </a:pPr>
            <a:r>
              <a:rPr lang="en-US" dirty="0">
                <a:solidFill>
                  <a:srgbClr val="FF99FF"/>
                </a:solidFill>
                <a:latin typeface="Univers 57 Condensed" pitchFamily="50" charset="0"/>
              </a:rPr>
              <a:t>// 2. Import image  </a:t>
            </a:r>
          </a:p>
          <a:p>
            <a:pPr marL="0" indent="0" fontAlgn="base">
              <a:buNone/>
            </a:pPr>
            <a:r>
              <a:rPr lang="en-US" dirty="0">
                <a:solidFill>
                  <a:srgbClr val="FF99FF"/>
                </a:solidFill>
                <a:latin typeface="Univers 57 Condensed" pitchFamily="50" charset="0"/>
              </a:rPr>
              <a:t>// 3. Visualize image</a:t>
            </a:r>
          </a:p>
          <a:p>
            <a:pPr marL="0" indent="0" fontAlgn="base">
              <a:buNone/>
            </a:pPr>
            <a:endParaRPr lang="en-US" dirty="0">
              <a:solidFill>
                <a:srgbClr val="FF99FF"/>
              </a:solidFill>
              <a:latin typeface="Univers 57 Condensed" pitchFamily="50" charset="0"/>
            </a:endParaRPr>
          </a:p>
          <a:p>
            <a:pPr marL="0" indent="0" fontAlgn="base">
              <a:buNone/>
            </a:pPr>
            <a:r>
              <a:rPr lang="en-US" dirty="0">
                <a:latin typeface="Univers 57 Condensed" pitchFamily="50" charset="0"/>
              </a:rPr>
              <a:t>// Workshop GEE code: https://code.earthengine.google.com/ad7b00198716b258b3d5d4487bf34c3d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0C4C441-60DA-4E07-B507-2CD9191E4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81" y="5629275"/>
            <a:ext cx="391477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107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3E385CD1-A0B0-4383-8178-5106A223FC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85" r="16425" b="1"/>
          <a:stretch/>
        </p:blipFill>
        <p:spPr>
          <a:xfrm>
            <a:off x="20" y="10"/>
            <a:ext cx="9141724" cy="6863475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chemeClr val="tx1"/>
            </a:solidFill>
          </a:ln>
        </p:spPr>
      </p:pic>
      <p:pic>
        <p:nvPicPr>
          <p:cNvPr id="9" name="Picture 8" descr="Map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ACA532D4-FBD0-4955-8213-BA21797A61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764" r="6539" b="-2"/>
          <a:stretch/>
        </p:blipFill>
        <p:spPr>
          <a:xfrm>
            <a:off x="5790353" y="10501"/>
            <a:ext cx="6401647" cy="6852984"/>
          </a:xfrm>
          <a:custGeom>
            <a:avLst/>
            <a:gdLst/>
            <a:ahLst/>
            <a:cxnLst/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  <a:ln w="76200">
            <a:solidFill>
              <a:schemeClr val="tx1"/>
            </a:solidFill>
          </a:ln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D19EE09C-24EA-4798-AD1C-0966D4591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790352" cy="1819275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CC00CC"/>
                </a:solidFill>
                <a:effectLst/>
                <a:latin typeface="Univers 67 Condensed" pitchFamily="50" charset="0"/>
              </a:rPr>
              <a:t>// FIND A BLOOM EVENT</a:t>
            </a:r>
            <a:endParaRPr lang="en-US" sz="4000" b="1" dirty="0">
              <a:solidFill>
                <a:srgbClr val="CC00CC"/>
              </a:solidFill>
              <a:latin typeface="Univers 67 Condensed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A6202B-0668-48A1-93C1-37CE829ACF0F}"/>
              </a:ext>
            </a:extLst>
          </p:cNvPr>
          <p:cNvSpPr txBox="1"/>
          <p:nvPr/>
        </p:nvSpPr>
        <p:spPr>
          <a:xfrm>
            <a:off x="352425" y="2304809"/>
            <a:ext cx="6173485" cy="2031325"/>
          </a:xfrm>
          <a:prstGeom prst="rect">
            <a:avLst/>
          </a:prstGeom>
          <a:noFill/>
          <a:ln>
            <a:solidFill>
              <a:srgbClr val="FF3399"/>
            </a:solidFill>
          </a:ln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3600" b="0" i="0" dirty="0">
                <a:solidFill>
                  <a:srgbClr val="FFFFCC"/>
                </a:solidFill>
                <a:effectLst/>
                <a:latin typeface="Univers 57 Condensed" pitchFamily="50" charset="0"/>
              </a:rPr>
              <a:t>March 2018 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3600" b="0" i="0" dirty="0">
                <a:solidFill>
                  <a:srgbClr val="FFFFCC"/>
                </a:solidFill>
                <a:effectLst/>
                <a:latin typeface="Univers 57 Condensed" pitchFamily="50" charset="0"/>
              </a:rPr>
              <a:t>Lake Pontchartrain 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3600" b="0" i="0" dirty="0">
                <a:solidFill>
                  <a:srgbClr val="FFFFCC"/>
                </a:solidFill>
                <a:effectLst/>
                <a:latin typeface="Univers 57 Condensed" pitchFamily="50" charset="0"/>
              </a:rPr>
              <a:t>New Orleans, Louisiana, USA</a:t>
            </a:r>
          </a:p>
          <a:p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6E3DED1-CCD9-47D2-8DAC-59D02E4AA50E}"/>
              </a:ext>
            </a:extLst>
          </p:cNvPr>
          <p:cNvSpPr/>
          <p:nvPr/>
        </p:nvSpPr>
        <p:spPr>
          <a:xfrm>
            <a:off x="9705975" y="157162"/>
            <a:ext cx="2647950" cy="1504950"/>
          </a:xfrm>
          <a:prstGeom prst="ellipse">
            <a:avLst/>
          </a:prstGeom>
          <a:noFill/>
          <a:ln w="57150">
            <a:solidFill>
              <a:srgbClr val="E63A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5A35845-F75F-4E0D-BB09-CD0744FB97CC}"/>
              </a:ext>
            </a:extLst>
          </p:cNvPr>
          <p:cNvSpPr/>
          <p:nvPr/>
        </p:nvSpPr>
        <p:spPr>
          <a:xfrm>
            <a:off x="0" y="5910502"/>
            <a:ext cx="6401647" cy="963474"/>
          </a:xfrm>
          <a:prstGeom prst="ellipse">
            <a:avLst/>
          </a:prstGeom>
          <a:noFill/>
          <a:ln w="57150">
            <a:solidFill>
              <a:srgbClr val="E63A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29AAC8A4-BBF0-48C7-9BEE-5542B069E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2048" y="6423937"/>
            <a:ext cx="1454849" cy="40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9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6DF50-C386-4B6F-A23D-4F8A8790C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</p:spPr>
        <p:txBody>
          <a:bodyPr/>
          <a:lstStyle/>
          <a:p>
            <a:r>
              <a:rPr lang="en-US" sz="4400" b="1" i="0" dirty="0">
                <a:solidFill>
                  <a:srgbClr val="FF3399"/>
                </a:solidFill>
                <a:effectLst/>
                <a:latin typeface="Univers 67 Condensed" pitchFamily="50" charset="0"/>
              </a:rPr>
              <a:t>// DEFINE STUDY AREA </a:t>
            </a:r>
            <a:br>
              <a:rPr lang="en-US" b="0" i="0" dirty="0">
                <a:effectLst/>
                <a:latin typeface="+mj-lt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29A32-2946-4C76-B069-FFF28E8142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057" y="1581150"/>
            <a:ext cx="10787743" cy="5038725"/>
          </a:xfrm>
        </p:spPr>
        <p:txBody>
          <a:bodyPr>
            <a:normAutofit/>
          </a:bodyPr>
          <a:lstStyle/>
          <a:p>
            <a:pPr marL="0" indent="0" algn="l" rtl="0" fontAlgn="base">
              <a:buNone/>
            </a:pPr>
            <a:r>
              <a:rPr lang="en-US" sz="2000" b="0" i="0" dirty="0">
                <a:solidFill>
                  <a:srgbClr val="FF99FF"/>
                </a:solidFill>
                <a:effectLst/>
                <a:latin typeface="Univers 57 Condensed" pitchFamily="50" charset="0"/>
              </a:rPr>
              <a:t>// Add layer to map, center object: </a:t>
            </a:r>
            <a:endParaRPr lang="en-US" sz="3200" b="0" i="0" dirty="0">
              <a:solidFill>
                <a:srgbClr val="FF99FF"/>
              </a:solidFill>
              <a:effectLst/>
              <a:latin typeface="Univers 57 Condensed" pitchFamily="50" charset="0"/>
            </a:endParaRPr>
          </a:p>
          <a:p>
            <a:pPr marL="0" indent="0" algn="l" rtl="0" fontAlgn="base">
              <a:buNone/>
            </a:pPr>
            <a:r>
              <a:rPr lang="en-US" sz="2000" b="0" i="0" dirty="0">
                <a:solidFill>
                  <a:srgbClr val="FF99FF"/>
                </a:solidFill>
                <a:effectLst/>
                <a:latin typeface="Univers 57 Condensed" pitchFamily="50" charset="0"/>
              </a:rPr>
              <a:t>// 1. digitize the AOI polygon using the 'draw a shape' tool</a:t>
            </a:r>
            <a:endParaRPr lang="en-US" sz="3200" b="0" i="0" dirty="0">
              <a:solidFill>
                <a:srgbClr val="FF99FF"/>
              </a:solidFill>
              <a:effectLst/>
              <a:latin typeface="Univers 57 Condensed" pitchFamily="50" charset="0"/>
            </a:endParaRPr>
          </a:p>
          <a:p>
            <a:pPr marL="0" indent="0" algn="l" rtl="0" fontAlgn="base">
              <a:buNone/>
            </a:pPr>
            <a:r>
              <a:rPr lang="en-US" sz="2000" b="0" i="0" dirty="0">
                <a:solidFill>
                  <a:srgbClr val="FF99FF"/>
                </a:solidFill>
                <a:effectLst/>
                <a:latin typeface="Univers 57 Condensed" pitchFamily="50" charset="0"/>
              </a:rPr>
              <a:t>// 2. import geometry, scale map </a:t>
            </a:r>
            <a:endParaRPr lang="en-US" sz="3200" b="0" i="0" dirty="0">
              <a:solidFill>
                <a:srgbClr val="FF99FF"/>
              </a:solidFill>
              <a:effectLst/>
              <a:latin typeface="Univers 57 Condensed" pitchFamily="50" charset="0"/>
            </a:endParaRPr>
          </a:p>
          <a:p>
            <a:pPr marL="0" indent="0" algn="l" rtl="0" fontAlgn="base">
              <a:buNone/>
            </a:pPr>
            <a:r>
              <a:rPr lang="en-US" sz="2000" b="0" i="0" dirty="0">
                <a:effectLst/>
                <a:latin typeface="Univers 57 Condensed" pitchFamily="50" charset="0"/>
              </a:rPr>
              <a:t> Map.centerObject(AOI, 9) </a:t>
            </a:r>
            <a:endParaRPr lang="en-US" sz="3200" b="0" i="0" dirty="0">
              <a:effectLst/>
              <a:latin typeface="Univers 57 Condensed" pitchFamily="50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1600" i="1" dirty="0">
              <a:solidFill>
                <a:srgbClr val="FF99FF"/>
              </a:solidFill>
              <a:latin typeface="Univers 47 Condensed"/>
            </a:endParaRPr>
          </a:p>
          <a:p>
            <a:pPr marL="0" indent="0">
              <a:buNone/>
            </a:pPr>
            <a:endParaRPr lang="en-US" sz="1600" i="1" dirty="0">
              <a:solidFill>
                <a:srgbClr val="FF99FF"/>
              </a:solidFill>
              <a:latin typeface="Univers 47 Condensed"/>
            </a:endParaRPr>
          </a:p>
          <a:p>
            <a:pPr marL="0" indent="0">
              <a:buNone/>
            </a:pPr>
            <a:endParaRPr lang="en-US" sz="1600" i="1" dirty="0">
              <a:solidFill>
                <a:srgbClr val="FF99FF"/>
              </a:solidFill>
              <a:latin typeface="Univers 47 Condensed"/>
            </a:endParaRPr>
          </a:p>
          <a:p>
            <a:pPr marL="0" indent="0">
              <a:buNone/>
            </a:pPr>
            <a:r>
              <a:rPr lang="en-US" sz="1600" i="1" dirty="0">
                <a:solidFill>
                  <a:srgbClr val="FF99FF"/>
                </a:solidFill>
                <a:latin typeface="Univers 47 Condensed"/>
              </a:rPr>
              <a:t>Code modified from: </a:t>
            </a:r>
            <a:r>
              <a:rPr lang="en-US" sz="1600" b="0" i="1" dirty="0">
                <a:solidFill>
                  <a:srgbClr val="FF99FF"/>
                </a:solidFill>
                <a:effectLst/>
                <a:latin typeface="Univers 47 Condensed"/>
              </a:rPr>
              <a:t>https://developers.google.com/earth-engine/apidocs/map-addlayer</a:t>
            </a:r>
            <a:endParaRPr lang="en-US" sz="1600" i="1" dirty="0">
              <a:solidFill>
                <a:srgbClr val="FF99FF"/>
              </a:solidFill>
              <a:latin typeface="Univers 47 Condense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AAFD68-B788-4882-B9DB-BE3F8D05E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981" y="365125"/>
            <a:ext cx="4857962" cy="5683679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F2555AE-94D5-4065-85FD-59B1FA96D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2048" y="6423937"/>
            <a:ext cx="1454849" cy="40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625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690250-DD68-4257-950A-BB86BEF92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89394" y="-2762865"/>
            <a:ext cx="17837083" cy="95520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212AFF-5EF3-4861-9255-FD1951509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</p:spPr>
        <p:txBody>
          <a:bodyPr/>
          <a:lstStyle/>
          <a:p>
            <a:r>
              <a:rPr lang="en-US" sz="4400" b="1" i="0" dirty="0">
                <a:solidFill>
                  <a:srgbClr val="FF3399"/>
                </a:solidFill>
                <a:effectLst/>
                <a:latin typeface="Univers 67 Condensed" pitchFamily="50" charset="0"/>
              </a:rPr>
              <a:t>// BLOOM VISUALIZATION</a:t>
            </a:r>
            <a:br>
              <a:rPr lang="en-US" b="0" i="0" dirty="0">
                <a:effectLst/>
                <a:latin typeface="+mj-lt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D6645-523E-4CAE-948E-BCB63CB48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587" y="1229031"/>
            <a:ext cx="6821129" cy="5263843"/>
          </a:xfrm>
        </p:spPr>
        <p:txBody>
          <a:bodyPr>
            <a:normAutofit fontScale="92500"/>
          </a:bodyPr>
          <a:lstStyle/>
          <a:p>
            <a:pPr marL="0" indent="0" algn="l" rtl="0" fontAlgn="base">
              <a:buNone/>
            </a:pPr>
            <a:r>
              <a:rPr lang="en-US" sz="1800" b="0" i="0" dirty="0">
                <a:solidFill>
                  <a:srgbClr val="FF99FF"/>
                </a:solidFill>
                <a:effectLst/>
                <a:latin typeface="Univers 57 Condensed" pitchFamily="50" charset="0"/>
              </a:rPr>
              <a:t>// 1. Import a single Landsat image from March 3, 2018, Lake Pontchartrain, New Orleans, Louisiana, USA: </a:t>
            </a:r>
          </a:p>
          <a:p>
            <a:pPr marL="0" indent="0" algn="l" rtl="0" fontAlgn="base">
              <a:buNone/>
            </a:pPr>
            <a:r>
              <a:rPr lang="en-US" sz="1800" b="0" i="0" dirty="0">
                <a:solidFill>
                  <a:srgbClr val="FF99FF"/>
                </a:solidFill>
                <a:effectLst/>
                <a:latin typeface="Univers 57 Condensed" pitchFamily="50" charset="0"/>
              </a:rPr>
              <a:t>// 2. Visualize image, add to map </a:t>
            </a:r>
            <a:endParaRPr lang="en-US" b="0" i="0" dirty="0">
              <a:solidFill>
                <a:srgbClr val="FF99FF"/>
              </a:solidFill>
              <a:effectLst/>
              <a:latin typeface="Univers 57 Condensed" pitchFamily="50" charset="0"/>
            </a:endParaRPr>
          </a:p>
          <a:p>
            <a:pPr marL="0" indent="0" algn="l" rtl="0" fontAlgn="base">
              <a:buNone/>
            </a:pPr>
            <a:r>
              <a:rPr lang="en-US" sz="1800" b="0" i="0" dirty="0">
                <a:solidFill>
                  <a:srgbClr val="FF99FF"/>
                </a:solidFill>
                <a:effectLst/>
                <a:latin typeface="Univers 57 Condensed" pitchFamily="50" charset="0"/>
              </a:rPr>
              <a:t> </a:t>
            </a:r>
            <a:endParaRPr lang="en-US" b="0" i="0" dirty="0">
              <a:solidFill>
                <a:srgbClr val="FF99FF"/>
              </a:solidFill>
              <a:effectLst/>
              <a:latin typeface="Univers 57 Condensed" pitchFamily="50" charset="0"/>
            </a:endParaRPr>
          </a:p>
          <a:p>
            <a:pPr marL="0" indent="0" algn="l" rtl="0" fontAlgn="base">
              <a:buNone/>
            </a:pPr>
            <a:r>
              <a:rPr lang="en-US" sz="1800" b="0" i="1" dirty="0">
                <a:solidFill>
                  <a:srgbClr val="FF99FF"/>
                </a:solidFill>
                <a:effectLst/>
                <a:latin typeface="Univers 57 Condensed" pitchFamily="50" charset="0"/>
              </a:rPr>
              <a:t>// Import Landsat 8 image (because Landsat 8 was active in 2018): </a:t>
            </a:r>
          </a:p>
          <a:p>
            <a:pPr marL="0" indent="0" algn="l" rtl="0" fontAlgn="base">
              <a:buNone/>
            </a:pPr>
            <a:r>
              <a:rPr lang="en-US" sz="1800" b="0" i="0" dirty="0">
                <a:effectLst/>
                <a:latin typeface="Univers 57 Condensed" pitchFamily="50" charset="0"/>
              </a:rPr>
              <a:t> var Landsat8_20180303 = ee.Image('LANDSAT/LC08/C01/T1_SR/LC08_022039_20180303') </a:t>
            </a:r>
            <a:endParaRPr lang="en-US" b="0" i="0" dirty="0">
              <a:effectLst/>
              <a:latin typeface="Univers 57 Condensed" pitchFamily="50" charset="0"/>
            </a:endParaRPr>
          </a:p>
          <a:p>
            <a:pPr marL="0" indent="0" algn="l" rtl="0" fontAlgn="base">
              <a:buNone/>
            </a:pPr>
            <a:r>
              <a:rPr lang="en-US" sz="1800" b="0" i="0" dirty="0">
                <a:effectLst/>
                <a:latin typeface="Univers 57 Condensed" pitchFamily="50" charset="0"/>
              </a:rPr>
              <a:t> </a:t>
            </a:r>
            <a:endParaRPr lang="en-US" b="0" i="0" dirty="0">
              <a:effectLst/>
              <a:latin typeface="Univers 57 Condensed" pitchFamily="50" charset="0"/>
            </a:endParaRPr>
          </a:p>
          <a:p>
            <a:pPr marL="0" indent="0" algn="l" rtl="0" fontAlgn="base">
              <a:buNone/>
            </a:pPr>
            <a:r>
              <a:rPr lang="en-US" sz="1800" b="0" i="1" dirty="0">
                <a:solidFill>
                  <a:srgbClr val="FF99FF"/>
                </a:solidFill>
                <a:effectLst/>
                <a:latin typeface="Univers 57 Condensed" pitchFamily="50" charset="0"/>
              </a:rPr>
              <a:t>// Create true color (RBG432) visualization for Landsat 8 imagery </a:t>
            </a:r>
            <a:endParaRPr lang="en-US" b="0" i="1" dirty="0">
              <a:solidFill>
                <a:srgbClr val="FF99FF"/>
              </a:solidFill>
              <a:effectLst/>
              <a:latin typeface="Univers 57 Condensed" pitchFamily="50" charset="0"/>
            </a:endParaRPr>
          </a:p>
          <a:p>
            <a:pPr marL="0" indent="0" algn="l" rtl="0" fontAlgn="base">
              <a:buNone/>
            </a:pPr>
            <a:r>
              <a:rPr lang="en-US" sz="1800" b="0" i="0" dirty="0">
                <a:effectLst/>
                <a:latin typeface="Univers 57 Condensed" pitchFamily="50" charset="0"/>
              </a:rPr>
              <a:t> var L8_truecolorvis = {bands: ['B4','B3','B2'], min: 0, max: 3000, gamma: 1.4,}; </a:t>
            </a:r>
            <a:endParaRPr lang="en-US" b="0" i="0" dirty="0">
              <a:effectLst/>
              <a:latin typeface="Univers 57 Condensed" pitchFamily="50" charset="0"/>
            </a:endParaRPr>
          </a:p>
          <a:p>
            <a:pPr marL="0" indent="0" algn="l" rtl="0" fontAlgn="base">
              <a:buNone/>
            </a:pPr>
            <a:r>
              <a:rPr lang="en-US" sz="1800" b="0" i="0" dirty="0">
                <a:solidFill>
                  <a:srgbClr val="FF99FF"/>
                </a:solidFill>
                <a:effectLst/>
                <a:latin typeface="Univers 57 Condensed" pitchFamily="50" charset="0"/>
              </a:rPr>
              <a:t> </a:t>
            </a:r>
            <a:endParaRPr lang="en-US" b="0" i="0" dirty="0">
              <a:solidFill>
                <a:srgbClr val="FF99FF"/>
              </a:solidFill>
              <a:effectLst/>
              <a:latin typeface="Univers 57 Condensed" pitchFamily="50" charset="0"/>
            </a:endParaRPr>
          </a:p>
          <a:p>
            <a:pPr marL="0" indent="0" algn="l" rtl="0" fontAlgn="base">
              <a:buNone/>
            </a:pPr>
            <a:r>
              <a:rPr lang="en-US" sz="1800" b="0" i="1" dirty="0">
                <a:solidFill>
                  <a:srgbClr val="FF99FF"/>
                </a:solidFill>
                <a:effectLst/>
                <a:latin typeface="Univers 57 Condensed" pitchFamily="50" charset="0"/>
              </a:rPr>
              <a:t>// Add image as layer to map  </a:t>
            </a:r>
            <a:endParaRPr lang="en-US" i="1" dirty="0">
              <a:solidFill>
                <a:srgbClr val="FF99FF"/>
              </a:solidFill>
              <a:latin typeface="Univers 57 Condensed" pitchFamily="50" charset="0"/>
            </a:endParaRPr>
          </a:p>
          <a:p>
            <a:pPr marL="0" indent="0" algn="l" rtl="0" fontAlgn="base">
              <a:buNone/>
            </a:pPr>
            <a:r>
              <a:rPr lang="en-US" sz="1800" b="0" i="0" dirty="0">
                <a:effectLst/>
                <a:latin typeface="Univers 57 Condensed" pitchFamily="50" charset="0"/>
              </a:rPr>
              <a:t>Map.addLayer(Landsat8_20180303,  L8_truecolorvis, 'True color Landsat 8’); </a:t>
            </a:r>
          </a:p>
          <a:p>
            <a:pPr marL="0" indent="0" algn="l" rtl="0" fontAlgn="base">
              <a:buNone/>
            </a:pPr>
            <a:endParaRPr lang="en-US" sz="1800" dirty="0">
              <a:latin typeface="+mj-lt"/>
            </a:endParaRPr>
          </a:p>
          <a:p>
            <a:pPr marL="0" indent="0" fontAlgn="base">
              <a:buNone/>
            </a:pPr>
            <a:r>
              <a:rPr lang="en-US" sz="1200" b="0" i="1" dirty="0">
                <a:solidFill>
                  <a:srgbClr val="FF99FF"/>
                </a:solidFill>
                <a:effectLst/>
                <a:latin typeface="Univers 47 Condensed"/>
              </a:rPr>
              <a:t>// Code modified from: https://developers.google.com/earth-engine/datasets/catalog/landsat-8 </a:t>
            </a:r>
          </a:p>
          <a:p>
            <a:pPr marL="0" indent="0" algn="l" rtl="0" fontAlgn="base">
              <a:buNone/>
            </a:pPr>
            <a:endParaRPr lang="en-US" b="0" i="0" dirty="0">
              <a:effectLst/>
              <a:latin typeface="+mj-lt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81F3B9-BCD8-491C-B7F4-76287BFE0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2048" y="6423937"/>
            <a:ext cx="1454849" cy="40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961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CFC27-E8CF-4AC7-9618-69161CC4A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</p:spPr>
        <p:txBody>
          <a:bodyPr>
            <a:normAutofit fontScale="90000"/>
          </a:bodyPr>
          <a:lstStyle/>
          <a:p>
            <a:r>
              <a:rPr lang="en-US" sz="44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Univers 67 Condensed" pitchFamily="50" charset="0"/>
              </a:rPr>
              <a:t>// CREATE WQ SPECTRAL INDEX</a:t>
            </a:r>
            <a:br>
              <a:rPr lang="en-US" sz="44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Univers 67 Condensed" pitchFamily="50" charset="0"/>
              </a:rPr>
            </a:br>
            <a:r>
              <a:rPr lang="en-US" sz="44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Univers 67 Condensed" pitchFamily="50" charset="0"/>
              </a:rPr>
              <a:t>// CREATE TIME SERIES CHART </a:t>
            </a:r>
            <a:br>
              <a:rPr lang="en-US" b="0" i="0" dirty="0">
                <a:solidFill>
                  <a:schemeClr val="accent2"/>
                </a:solidFill>
                <a:effectLst/>
                <a:latin typeface="+mj-lt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4FBF0-20B8-4FA7-BD7D-F99F01A86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1550"/>
            <a:ext cx="10515600" cy="4765413"/>
          </a:xfrm>
        </p:spPr>
        <p:txBody>
          <a:bodyPr/>
          <a:lstStyle/>
          <a:p>
            <a:pPr marL="0" indent="0" algn="l" rtl="0" fontAlgn="base">
              <a:buNone/>
            </a:pPr>
            <a:r>
              <a:rPr lang="en-US" b="0" i="0" dirty="0">
                <a:solidFill>
                  <a:srgbClr val="92D050"/>
                </a:solidFill>
                <a:effectLst/>
                <a:latin typeface="Univers 57 Condensed" pitchFamily="50" charset="0"/>
              </a:rPr>
              <a:t>// 1. Compute spectral indices: NDCI and NDWI.</a:t>
            </a:r>
            <a:endParaRPr lang="en-US" sz="4000" b="0" i="0" dirty="0">
              <a:solidFill>
                <a:srgbClr val="92D050"/>
              </a:solidFill>
              <a:effectLst/>
              <a:latin typeface="Univers 57 Condensed" pitchFamily="50" charset="0"/>
            </a:endParaRPr>
          </a:p>
          <a:p>
            <a:pPr marL="0" indent="0" algn="l" rtl="0" fontAlgn="base">
              <a:buNone/>
            </a:pPr>
            <a:r>
              <a:rPr lang="en-US" b="0" i="0" dirty="0">
                <a:solidFill>
                  <a:srgbClr val="92D050"/>
                </a:solidFill>
                <a:effectLst/>
                <a:latin typeface="Univers 57 Condensed" pitchFamily="50" charset="0"/>
              </a:rPr>
              <a:t>// 2. Create Sentinel 2 cloud mask. </a:t>
            </a:r>
            <a:endParaRPr lang="en-US" sz="4000" b="0" i="0" dirty="0">
              <a:solidFill>
                <a:srgbClr val="92D050"/>
              </a:solidFill>
              <a:effectLst/>
              <a:latin typeface="Univers 57 Condensed" pitchFamily="50" charset="0"/>
            </a:endParaRPr>
          </a:p>
          <a:p>
            <a:pPr marL="0" indent="0" algn="l" rtl="0" fontAlgn="base">
              <a:buNone/>
            </a:pPr>
            <a:r>
              <a:rPr lang="en-US" b="0" i="0" dirty="0">
                <a:solidFill>
                  <a:srgbClr val="92D050"/>
                </a:solidFill>
                <a:effectLst/>
                <a:latin typeface="Univers 57 Condensed" pitchFamily="50" charset="0"/>
              </a:rPr>
              <a:t>// 3. Create dynamic water mask.  </a:t>
            </a:r>
            <a:endParaRPr lang="en-US" sz="4000" b="0" i="0" dirty="0">
              <a:solidFill>
                <a:srgbClr val="92D050"/>
              </a:solidFill>
              <a:effectLst/>
              <a:latin typeface="Univers 57 Condensed" pitchFamily="50" charset="0"/>
            </a:endParaRPr>
          </a:p>
          <a:p>
            <a:pPr marL="0" indent="0" algn="l" rtl="0" fontAlgn="base">
              <a:buNone/>
            </a:pPr>
            <a:r>
              <a:rPr lang="en-US" b="0" i="0" dirty="0">
                <a:solidFill>
                  <a:srgbClr val="92D050"/>
                </a:solidFill>
                <a:effectLst/>
                <a:latin typeface="Univers 57 Condensed" pitchFamily="50" charset="0"/>
              </a:rPr>
              <a:t>// 4. Import Sentinel 2 image collection, apply filters, indices, and masks to image collection. </a:t>
            </a:r>
            <a:endParaRPr lang="en-US" sz="4000" b="0" i="0" dirty="0">
              <a:solidFill>
                <a:srgbClr val="92D050"/>
              </a:solidFill>
              <a:effectLst/>
              <a:latin typeface="Univers 57 Condensed" pitchFamily="50" charset="0"/>
            </a:endParaRPr>
          </a:p>
          <a:p>
            <a:pPr marL="0" indent="0" algn="l" rtl="0" fontAlgn="base">
              <a:buNone/>
            </a:pPr>
            <a:r>
              <a:rPr lang="en-US" b="0" i="0" dirty="0">
                <a:solidFill>
                  <a:srgbClr val="92D050"/>
                </a:solidFill>
                <a:effectLst/>
                <a:latin typeface="Univers 57 Condensed" pitchFamily="50" charset="0"/>
              </a:rPr>
              <a:t>// 5. Visualize image, add to map. </a:t>
            </a:r>
            <a:endParaRPr lang="en-US" sz="4000" b="0" i="0" dirty="0">
              <a:solidFill>
                <a:srgbClr val="92D050"/>
              </a:solidFill>
              <a:effectLst/>
              <a:latin typeface="Univers 57 Condensed" pitchFamily="50" charset="0"/>
            </a:endParaRPr>
          </a:p>
          <a:p>
            <a:pPr marL="0" indent="0" algn="l" rtl="0" fontAlgn="base">
              <a:buNone/>
            </a:pPr>
            <a:r>
              <a:rPr lang="en-US" b="0" i="0" dirty="0">
                <a:solidFill>
                  <a:srgbClr val="92D050"/>
                </a:solidFill>
                <a:effectLst/>
                <a:latin typeface="Univers 57 Condensed" pitchFamily="50" charset="0"/>
              </a:rPr>
              <a:t>// 6. Produce time series for zona</a:t>
            </a:r>
            <a:r>
              <a:rPr lang="en-US" dirty="0">
                <a:solidFill>
                  <a:srgbClr val="92D050"/>
                </a:solidFill>
                <a:latin typeface="Univers 57 Condensed" pitchFamily="50" charset="0"/>
              </a:rPr>
              <a:t>l </a:t>
            </a:r>
            <a:r>
              <a:rPr lang="en-US" b="0" i="0" dirty="0">
                <a:solidFill>
                  <a:srgbClr val="92D050"/>
                </a:solidFill>
                <a:effectLst/>
                <a:latin typeface="Univers 57 Condensed" pitchFamily="50" charset="0"/>
              </a:rPr>
              <a:t>mean NDCI at point location. </a:t>
            </a:r>
            <a:endParaRPr lang="en-US" sz="4000" b="0" i="0" dirty="0">
              <a:solidFill>
                <a:srgbClr val="92D050"/>
              </a:solidFill>
              <a:effectLst/>
              <a:latin typeface="Univers 57 Condensed" pitchFamily="50" charset="0"/>
            </a:endParaRPr>
          </a:p>
          <a:p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0AC6584-0347-4697-9F47-B5299B1B2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20" y="5762625"/>
            <a:ext cx="391477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182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462D4-E155-45B8-BB5A-6D5C5ECB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35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Univers 67 Condensed" pitchFamily="50" charset="0"/>
              </a:rPr>
              <a:t>// COMPUTE SPECTRAL INDICES  </a:t>
            </a:r>
            <a:br>
              <a:rPr lang="en-US" b="0" i="0" dirty="0">
                <a:solidFill>
                  <a:schemeClr val="accent2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FB27A-BAC8-4C03-A5D8-60FDF74F8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439" y="668594"/>
            <a:ext cx="10793361" cy="6189405"/>
          </a:xfr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pPr marL="0" indent="0" algn="l" rtl="0" fontAlgn="base">
              <a:buNone/>
            </a:pPr>
            <a:r>
              <a:rPr lang="en-US" sz="7200" b="0" i="0" dirty="0">
                <a:solidFill>
                  <a:schemeClr val="accent2"/>
                </a:solidFill>
                <a:effectLst/>
                <a:latin typeface="Univers 57 Condensed" pitchFamily="50" charset="0"/>
              </a:rPr>
              <a:t>  </a:t>
            </a:r>
            <a:r>
              <a:rPr lang="en-US" sz="7200" b="0" i="0" dirty="0">
                <a:effectLst/>
                <a:latin typeface="Univers 57 Condensed" pitchFamily="50" charset="0"/>
              </a:rPr>
              <a:t>var indices = function(image) { </a:t>
            </a:r>
          </a:p>
          <a:p>
            <a:pPr marL="0" indent="0" algn="l" rtl="0" fontAlgn="base">
              <a:buNone/>
            </a:pPr>
            <a:r>
              <a:rPr lang="en-US" sz="6400" b="0" i="1" dirty="0">
                <a:solidFill>
                  <a:schemeClr val="accent2"/>
                </a:solidFill>
                <a:effectLst/>
                <a:latin typeface="Univers 57 Condensed" pitchFamily="50" charset="0"/>
              </a:rPr>
              <a:t>  // GEE Normalized Difference: </a:t>
            </a:r>
            <a:r>
              <a:rPr lang="en-US" sz="6400" b="0" i="1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Univers 57 Condensed" pitchFamily="50" charset="0"/>
              </a:rPr>
              <a:t>https://developers.google.com/earth-engine/apidocs/ee-image-normalizeddifference </a:t>
            </a:r>
          </a:p>
          <a:p>
            <a:pPr marL="0" indent="0" algn="l" rtl="0" fontAlgn="base">
              <a:buNone/>
            </a:pPr>
            <a:r>
              <a:rPr lang="en-US" sz="6400" b="0" i="1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Univers 57 Condensed" pitchFamily="50" charset="0"/>
              </a:rPr>
              <a:t>  </a:t>
            </a:r>
            <a:r>
              <a:rPr lang="en-US" sz="6400" b="0" i="1" dirty="0">
                <a:solidFill>
                  <a:schemeClr val="accent2"/>
                </a:solidFill>
                <a:effectLst/>
                <a:latin typeface="Univers 57 Condensed" pitchFamily="50" charset="0"/>
              </a:rPr>
              <a:t>// Normalized Difference Water Index (NDWI): </a:t>
            </a:r>
            <a:r>
              <a:rPr lang="en-US" sz="6400" b="0" i="1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Univers 57 Condensed" pitchFamily="50" charset="0"/>
              </a:rPr>
              <a:t>https://custom-scripts.sentinel-hub.com/custom-scripts/sentinel-2/ndwi/# </a:t>
            </a:r>
          </a:p>
          <a:p>
            <a:pPr marL="0" indent="0" algn="l" rtl="0" fontAlgn="base">
              <a:buNone/>
            </a:pPr>
            <a:r>
              <a:rPr lang="en-US" sz="7200" b="0" i="0" dirty="0">
                <a:effectLst/>
                <a:latin typeface="Univers 57 Condensed" pitchFamily="50" charset="0"/>
              </a:rPr>
              <a:t>  var NDWI = image.normalizedDifference(['B3','B8']).rename('ndwi'); </a:t>
            </a:r>
          </a:p>
          <a:p>
            <a:pPr marL="0" indent="0" algn="l" rtl="0" fontAlgn="base">
              <a:buNone/>
            </a:pPr>
            <a:r>
              <a:rPr lang="en-US" sz="6400" b="0" i="0" dirty="0">
                <a:solidFill>
                  <a:schemeClr val="accent2"/>
                </a:solidFill>
                <a:effectLst/>
                <a:latin typeface="Univers 57 Condensed" pitchFamily="50" charset="0"/>
              </a:rPr>
              <a:t>  </a:t>
            </a:r>
          </a:p>
          <a:p>
            <a:pPr marL="0" indent="0" algn="l" rtl="0" fontAlgn="base">
              <a:buNone/>
            </a:pPr>
            <a:r>
              <a:rPr lang="en-US" sz="6400" b="0" i="1" dirty="0">
                <a:solidFill>
                  <a:schemeClr val="accent2"/>
                </a:solidFill>
                <a:effectLst/>
                <a:latin typeface="Univers 57 Condensed" pitchFamily="50" charset="0"/>
              </a:rPr>
              <a:t>// Normalized Difference Chlorophyll Index (NDCI): </a:t>
            </a:r>
            <a:r>
              <a:rPr lang="en-US" sz="6400" b="0" i="1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Univers 57 Condensed" pitchFamily="50" charset="0"/>
              </a:rPr>
              <a:t>https://custom-scripts.sentinel-hub.com/custom-scripts/sentinel-2/ndci/# </a:t>
            </a:r>
          </a:p>
          <a:p>
            <a:pPr marL="0" indent="0" fontAlgn="base">
              <a:buNone/>
            </a:pPr>
            <a:r>
              <a:rPr lang="en-US" sz="7200" dirty="0">
                <a:latin typeface="Univers 57 Condensed"/>
              </a:rPr>
              <a:t>//  </a:t>
            </a:r>
            <a:r>
              <a:rPr lang="en-US" sz="7200" b="0" i="0" dirty="0">
                <a:effectLst/>
                <a:latin typeface="Univers 57 Condensed"/>
              </a:rPr>
              <a:t>var NDCI = </a:t>
            </a:r>
            <a:r>
              <a:rPr lang="en-US" sz="7200" b="0" i="0" dirty="0" err="1">
                <a:effectLst/>
                <a:latin typeface="Univers 57 Condensed"/>
              </a:rPr>
              <a:t>image.normalizedDifference</a:t>
            </a:r>
            <a:r>
              <a:rPr lang="en-US" sz="7200" b="0" i="0" dirty="0">
                <a:effectLst/>
                <a:latin typeface="Univers 57 Condensed"/>
              </a:rPr>
              <a:t>(['B5','B4']).rename('</a:t>
            </a:r>
            <a:r>
              <a:rPr lang="en-US" sz="7200" b="0" i="0" dirty="0" err="1">
                <a:effectLst/>
                <a:latin typeface="Univers 57 Condensed"/>
              </a:rPr>
              <a:t>ndci</a:t>
            </a:r>
            <a:r>
              <a:rPr lang="en-US" sz="7200" b="0" i="0" dirty="0">
                <a:effectLst/>
                <a:latin typeface="Univers 57 Condensed"/>
              </a:rPr>
              <a:t>');  </a:t>
            </a:r>
          </a:p>
          <a:p>
            <a:pPr marL="0" indent="0" algn="l" rtl="0" fontAlgn="base">
              <a:buNone/>
            </a:pPr>
            <a:endParaRPr lang="en-US" sz="6400" b="0" i="1" dirty="0">
              <a:solidFill>
                <a:schemeClr val="accent2"/>
              </a:solidFill>
              <a:effectLst/>
              <a:latin typeface="Univers 57 Condensed" pitchFamily="50" charset="0"/>
            </a:endParaRPr>
          </a:p>
          <a:p>
            <a:pPr marL="0" indent="0" algn="l" rtl="0" fontAlgn="base">
              <a:buNone/>
            </a:pPr>
            <a:r>
              <a:rPr lang="en-US" sz="6400" b="0" i="1" dirty="0">
                <a:solidFill>
                  <a:schemeClr val="accent2"/>
                </a:solidFill>
                <a:effectLst/>
                <a:latin typeface="Univers 57 Condensed" pitchFamily="50" charset="0"/>
              </a:rPr>
              <a:t> // Alternate way to compute index: code in equation  </a:t>
            </a:r>
          </a:p>
          <a:p>
            <a:pPr marL="0" indent="0" algn="l" rtl="0" fontAlgn="base">
              <a:buNone/>
            </a:pPr>
            <a:r>
              <a:rPr lang="en-US" sz="7200" b="0" i="0" dirty="0">
                <a:effectLst/>
                <a:latin typeface="Univers 57 Condensed" pitchFamily="50" charset="0"/>
              </a:rPr>
              <a:t>  // var NDCI = img.expression( </a:t>
            </a:r>
          </a:p>
          <a:p>
            <a:pPr marL="0" indent="0" algn="l" rtl="0" fontAlgn="base">
              <a:buNone/>
            </a:pPr>
            <a:r>
              <a:rPr lang="en-US" sz="7200" b="0" i="0" dirty="0">
                <a:effectLst/>
                <a:latin typeface="Univers 57 Condensed" pitchFamily="50" charset="0"/>
              </a:rPr>
              <a:t>  //   '(REONE-RED)/(REONE+RED)', { </a:t>
            </a:r>
          </a:p>
          <a:p>
            <a:pPr marL="0" indent="0" algn="l" rtl="0" fontAlgn="base">
              <a:buNone/>
            </a:pPr>
            <a:r>
              <a:rPr lang="en-US" sz="7200" b="0" i="0" dirty="0">
                <a:effectLst/>
                <a:latin typeface="Univers 57 Condensed" pitchFamily="50" charset="0"/>
              </a:rPr>
              <a:t>  //      'REONE': img.select('B5'), </a:t>
            </a:r>
          </a:p>
          <a:p>
            <a:pPr marL="0" indent="0" algn="l" rtl="0" fontAlgn="base">
              <a:buNone/>
            </a:pPr>
            <a:r>
              <a:rPr lang="en-US" sz="7200" b="0" i="0" dirty="0">
                <a:effectLst/>
                <a:latin typeface="Univers 57 Condensed" pitchFamily="50" charset="0"/>
              </a:rPr>
              <a:t>  //      'RED': img.select('B4'), </a:t>
            </a:r>
          </a:p>
          <a:p>
            <a:pPr marL="0" indent="0" algn="l" rtl="0" fontAlgn="base">
              <a:buNone/>
            </a:pPr>
            <a:r>
              <a:rPr lang="en-US" sz="7200" b="0" i="0" dirty="0">
                <a:effectLst/>
                <a:latin typeface="Univers 57 Condensed" pitchFamily="50" charset="0"/>
              </a:rPr>
              <a:t>  // }).rename('ndci'); </a:t>
            </a:r>
          </a:p>
          <a:p>
            <a:pPr marL="0" indent="0" algn="l" rtl="0" fontAlgn="base">
              <a:buNone/>
            </a:pPr>
            <a:endParaRPr lang="en-US" sz="6400" b="0" i="0" dirty="0">
              <a:solidFill>
                <a:schemeClr val="accent2"/>
              </a:solidFill>
              <a:effectLst/>
              <a:latin typeface="Univers 57 Condensed" pitchFamily="50" charset="0"/>
            </a:endParaRPr>
          </a:p>
          <a:p>
            <a:pPr marL="0" indent="0" algn="l" rtl="0" fontAlgn="base">
              <a:buNone/>
            </a:pPr>
            <a:r>
              <a:rPr lang="en-US" sz="6400" b="0" i="0" dirty="0">
                <a:solidFill>
                  <a:schemeClr val="accent2"/>
                </a:solidFill>
                <a:effectLst/>
                <a:latin typeface="Univers 57 Condensed" pitchFamily="50" charset="0"/>
              </a:rPr>
              <a:t> </a:t>
            </a:r>
            <a:r>
              <a:rPr lang="en-US" sz="6400" b="0" i="1" dirty="0">
                <a:solidFill>
                  <a:schemeClr val="accent2"/>
                </a:solidFill>
                <a:effectLst/>
                <a:latin typeface="Univers 57 Condensed" pitchFamily="50" charset="0"/>
              </a:rPr>
              <a:t>// Add bands to stacked image collection</a:t>
            </a:r>
          </a:p>
          <a:p>
            <a:pPr marL="0" indent="0" algn="l" rtl="0" fontAlgn="base">
              <a:buNone/>
            </a:pPr>
            <a:r>
              <a:rPr lang="en-US" sz="7200" b="0" i="0" dirty="0">
                <a:effectLst/>
                <a:latin typeface="Univers 57 Condensed" pitchFamily="50" charset="0"/>
              </a:rPr>
              <a:t>  return image </a:t>
            </a:r>
          </a:p>
          <a:p>
            <a:pPr marL="0" indent="0" algn="l" rtl="0" fontAlgn="base">
              <a:buNone/>
            </a:pPr>
            <a:r>
              <a:rPr lang="en-US" sz="7200" b="0" i="0" dirty="0">
                <a:effectLst/>
                <a:latin typeface="Univers 57 Condensed" pitchFamily="50" charset="0"/>
              </a:rPr>
              <a:t>    .addBands(NDWI) </a:t>
            </a:r>
          </a:p>
          <a:p>
            <a:pPr marL="0" indent="0" algn="l" rtl="0" fontAlgn="base">
              <a:buNone/>
            </a:pPr>
            <a:r>
              <a:rPr lang="en-US" sz="7200" b="0" i="0" dirty="0">
                <a:effectLst/>
                <a:latin typeface="Univers 57 Condensed" pitchFamily="50" charset="0"/>
              </a:rPr>
              <a:t>    .addBands(NDCI); }; </a:t>
            </a:r>
          </a:p>
          <a:p>
            <a:endParaRPr lang="en-US" dirty="0"/>
          </a:p>
        </p:txBody>
      </p:sp>
      <p:pic>
        <p:nvPicPr>
          <p:cNvPr id="4098" name="Picture 2" descr="Raster math">
            <a:hlinkClick r:id="rId2"/>
            <a:extLst>
              <a:ext uri="{FF2B5EF4-FFF2-40B4-BE49-F238E27FC236}">
                <a16:creationId xmlns:a16="http://schemas.microsoft.com/office/drawing/2014/main" id="{8805B4E0-BCF6-48A3-99B2-7FC2C3F5930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8663" y="3171616"/>
            <a:ext cx="3046976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832B9C-E3C7-455E-9F9F-2B3242FA185D}"/>
              </a:ext>
            </a:extLst>
          </p:cNvPr>
          <p:cNvSpPr txBox="1"/>
          <p:nvPr/>
        </p:nvSpPr>
        <p:spPr>
          <a:xfrm>
            <a:off x="7852925" y="6055920"/>
            <a:ext cx="2878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99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Raster math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9E30E15D-F13A-42D8-86FA-0CF19D2C3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2048" y="6423937"/>
            <a:ext cx="1454849" cy="40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3636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D040D-1C9A-4508-9A45-067D784D1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53800" cy="1325563"/>
          </a:xfrm>
        </p:spPr>
        <p:txBody>
          <a:bodyPr>
            <a:normAutofit/>
          </a:bodyPr>
          <a:lstStyle/>
          <a:p>
            <a:r>
              <a:rPr lang="en-US" sz="4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highlight>
                  <a:srgbClr val="000000"/>
                </a:highlight>
                <a:latin typeface="Univers 67 Condensed" pitchFamily="50" charset="0"/>
              </a:rPr>
              <a:t>// CLOUD MASK USING THE SENTINEL 2 QA BAND</a:t>
            </a:r>
            <a:endParaRPr lang="en-US" sz="4000" dirty="0">
              <a:solidFill>
                <a:schemeClr val="accent1">
                  <a:lumMod val="60000"/>
                  <a:lumOff val="40000"/>
                </a:schemeClr>
              </a:solidFill>
              <a:highlight>
                <a:srgbClr val="000000"/>
              </a:highlight>
              <a:latin typeface="Univers 67 Condensed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3D94C-9855-4CB8-84AC-D24A0C7F7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303" y="1149452"/>
            <a:ext cx="5457319" cy="5400675"/>
          </a:xfrm>
        </p:spPr>
        <p:txBody>
          <a:bodyPr>
            <a:normAutofit fontScale="85000" lnSpcReduction="10000"/>
          </a:bodyPr>
          <a:lstStyle/>
          <a:p>
            <a:pPr marL="0" indent="0" algn="l" rtl="0" fontAlgn="base">
              <a:buNone/>
            </a:pPr>
            <a:r>
              <a:rPr lang="en-US" sz="2400" b="0" i="0" dirty="0">
                <a:effectLst/>
                <a:highlight>
                  <a:srgbClr val="000000"/>
                </a:highlight>
                <a:latin typeface="Univers 57 Condensed" pitchFamily="50" charset="0"/>
              </a:rPr>
              <a:t>function maskS2clouds(image) { </a:t>
            </a:r>
          </a:p>
          <a:p>
            <a:pPr marL="0" indent="0" algn="l" rtl="0" fontAlgn="base">
              <a:buNone/>
            </a:pPr>
            <a:r>
              <a:rPr lang="en-US" sz="2400" b="0" i="0" dirty="0">
                <a:effectLst/>
                <a:highlight>
                  <a:srgbClr val="000000"/>
                </a:highlight>
                <a:latin typeface="Univers 57 Condensed" pitchFamily="50" charset="0"/>
              </a:rPr>
              <a:t>  var qa = image.select('QA60'); </a:t>
            </a:r>
          </a:p>
          <a:p>
            <a:pPr marL="0" indent="0" algn="l" rtl="0" fontAlgn="base">
              <a:buNone/>
            </a:pPr>
            <a:r>
              <a:rPr lang="en-US" sz="24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highlight>
                  <a:srgbClr val="000000"/>
                </a:highlight>
                <a:latin typeface="Univers 57 Condensed" pitchFamily="50" charset="0"/>
              </a:rPr>
              <a:t> </a:t>
            </a:r>
          </a:p>
          <a:p>
            <a:pPr marL="0" indent="0" algn="l" rtl="0" fontAlgn="base">
              <a:buNone/>
            </a:pPr>
            <a:r>
              <a:rPr lang="en-US" sz="2400" b="0" i="1" dirty="0">
                <a:solidFill>
                  <a:schemeClr val="accent2"/>
                </a:solidFill>
                <a:effectLst/>
                <a:highlight>
                  <a:srgbClr val="000000"/>
                </a:highlight>
                <a:latin typeface="Univers 57 Condensed" pitchFamily="50" charset="0"/>
              </a:rPr>
              <a:t>// Bits 10 and 11 are clouds and cirrus, respectively. </a:t>
            </a:r>
          </a:p>
          <a:p>
            <a:pPr marL="0" indent="0" algn="l" rtl="0" fontAlgn="base">
              <a:buNone/>
            </a:pPr>
            <a:r>
              <a:rPr lang="en-US" sz="2400" b="0" i="0" dirty="0">
                <a:effectLst/>
                <a:highlight>
                  <a:srgbClr val="000000"/>
                </a:highlight>
                <a:latin typeface="Univers 57 Condensed" pitchFamily="50" charset="0"/>
              </a:rPr>
              <a:t>  var cloudBitMask = 1 &lt;&lt; 10; </a:t>
            </a:r>
          </a:p>
          <a:p>
            <a:pPr marL="0" indent="0" algn="l" rtl="0" fontAlgn="base">
              <a:buNone/>
            </a:pPr>
            <a:r>
              <a:rPr lang="en-US" sz="2400" b="0" i="0" dirty="0">
                <a:effectLst/>
                <a:highlight>
                  <a:srgbClr val="000000"/>
                </a:highlight>
                <a:latin typeface="Univers 57 Condensed" pitchFamily="50" charset="0"/>
              </a:rPr>
              <a:t>  var cirrusBitMask = 1 &lt;&lt; 11; </a:t>
            </a:r>
          </a:p>
          <a:p>
            <a:pPr marL="0" indent="0" algn="l" rtl="0" fontAlgn="base">
              <a:buNone/>
            </a:pPr>
            <a:r>
              <a:rPr lang="en-US" sz="24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highlight>
                  <a:srgbClr val="000000"/>
                </a:highlight>
                <a:latin typeface="Univers 57 Condensed" pitchFamily="50" charset="0"/>
              </a:rPr>
              <a:t> </a:t>
            </a:r>
          </a:p>
          <a:p>
            <a:pPr marL="0" indent="0" algn="l" rtl="0" fontAlgn="base">
              <a:buNone/>
            </a:pPr>
            <a:r>
              <a:rPr lang="en-US" sz="2400" b="0" i="1" dirty="0">
                <a:solidFill>
                  <a:schemeClr val="accent2"/>
                </a:solidFill>
                <a:effectLst/>
                <a:highlight>
                  <a:srgbClr val="000000"/>
                </a:highlight>
                <a:latin typeface="Univers 57 Condensed" pitchFamily="50" charset="0"/>
              </a:rPr>
              <a:t>// Both flags should be set to zero, indicating clear conditions. </a:t>
            </a:r>
          </a:p>
          <a:p>
            <a:pPr marL="0" indent="0" algn="l" rtl="0" fontAlgn="base">
              <a:buNone/>
            </a:pPr>
            <a:r>
              <a:rPr lang="en-US" sz="2400" b="0" i="0" dirty="0">
                <a:effectLst/>
                <a:highlight>
                  <a:srgbClr val="000000"/>
                </a:highlight>
                <a:latin typeface="Univers 57 Condensed" pitchFamily="50" charset="0"/>
              </a:rPr>
              <a:t>  var mask = qa.bitwiseAnd(cloudBitMask).eq(0) </a:t>
            </a:r>
          </a:p>
          <a:p>
            <a:pPr marL="0" indent="0" algn="l" rtl="0" fontAlgn="base">
              <a:buNone/>
            </a:pPr>
            <a:r>
              <a:rPr lang="en-US" sz="2400" b="0" i="0" dirty="0">
                <a:effectLst/>
                <a:highlight>
                  <a:srgbClr val="000000"/>
                </a:highlight>
                <a:latin typeface="Univers 57 Condensed" pitchFamily="50" charset="0"/>
              </a:rPr>
              <a:t>      .and(qa.bitwiseAnd(cirrusBitMask).eq(0)); </a:t>
            </a:r>
          </a:p>
          <a:p>
            <a:pPr marL="0" indent="0" algn="l" rtl="0" fontAlgn="base">
              <a:buNone/>
            </a:pPr>
            <a:r>
              <a:rPr lang="en-US" sz="2400" b="0" i="0" dirty="0">
                <a:effectLst/>
                <a:highlight>
                  <a:srgbClr val="000000"/>
                </a:highlight>
                <a:latin typeface="Univers 57 Condensed" pitchFamily="50" charset="0"/>
              </a:rPr>
              <a:t>  return image.updateMask(mask).divide(10000); } </a:t>
            </a:r>
          </a:p>
          <a:p>
            <a:pPr marL="0" indent="0">
              <a:buNone/>
            </a:pPr>
            <a:endParaRPr lang="en-US" sz="1700" dirty="0">
              <a:highlight>
                <a:srgbClr val="000000"/>
              </a:highlight>
              <a:latin typeface="+mj-lt"/>
            </a:endParaRPr>
          </a:p>
          <a:p>
            <a:pPr marL="0" indent="0">
              <a:buNone/>
            </a:pPr>
            <a:r>
              <a:rPr lang="en-US" sz="1100" i="1" dirty="0">
                <a:solidFill>
                  <a:srgbClr val="92D050"/>
                </a:solidFill>
                <a:highlight>
                  <a:srgbClr val="000000"/>
                </a:highlight>
                <a:latin typeface="Univers 47 Condensed"/>
              </a:rPr>
              <a:t>// Code source: </a:t>
            </a:r>
            <a:r>
              <a:rPr lang="en-US" sz="1100" b="0" i="1" dirty="0">
                <a:solidFill>
                  <a:srgbClr val="92D050"/>
                </a:solidFill>
                <a:effectLst/>
                <a:highlight>
                  <a:srgbClr val="000000"/>
                </a:highlight>
                <a:latin typeface="Univers 47 Condensed"/>
              </a:rPr>
              <a:t>https://developers.google.com/earth-engine/datasets/catalog/COPERNICUS_S2_SR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E51A3E-DF38-45F6-8D8B-12F41CDA1EEB}"/>
              </a:ext>
            </a:extLst>
          </p:cNvPr>
          <p:cNvSpPr txBox="1"/>
          <p:nvPr/>
        </p:nvSpPr>
        <p:spPr>
          <a:xfrm>
            <a:off x="5593622" y="6167267"/>
            <a:ext cx="633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99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Cloud masking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536F80C-AE47-42E1-AE0C-37AFA435F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958" y="1728698"/>
            <a:ext cx="6296938" cy="441829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DF207F5-1A69-40B2-A9B9-674301BDA28A}"/>
              </a:ext>
            </a:extLst>
          </p:cNvPr>
          <p:cNvSpPr txBox="1"/>
          <p:nvPr/>
        </p:nvSpPr>
        <p:spPr>
          <a:xfrm>
            <a:off x="5408518" y="5708548"/>
            <a:ext cx="4268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E63A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NDCI, Sentinel 2, March 22, 2018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1920F747-18A6-429D-A7A9-9C042D647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2048" y="6423937"/>
            <a:ext cx="1454849" cy="40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102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776D80-6EB1-404A-8EF4-82E9A6BDA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4464" y="-28295"/>
            <a:ext cx="12744952" cy="8146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BC06B6-78A9-46D3-AB63-3246D64A0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1353800" cy="1325563"/>
          </a:xfrm>
        </p:spPr>
        <p:txBody>
          <a:bodyPr>
            <a:normAutofit/>
          </a:bodyPr>
          <a:lstStyle/>
          <a:p>
            <a:r>
              <a:rPr lang="en-US" sz="36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highlight>
                  <a:srgbClr val="FF00FF"/>
                </a:highlight>
                <a:latin typeface="Univers 67 Condensed" pitchFamily="50" charset="0"/>
              </a:rPr>
              <a:t>// CALCULATE DYNAMIC WATER MASK USING NDWI </a:t>
            </a:r>
            <a:endParaRPr lang="en-US" sz="3600" dirty="0">
              <a:solidFill>
                <a:schemeClr val="accent1">
                  <a:lumMod val="60000"/>
                  <a:lumOff val="40000"/>
                </a:schemeClr>
              </a:solidFill>
              <a:highlight>
                <a:srgbClr val="FF00FF"/>
              </a:highlight>
              <a:latin typeface="Univers 67 Condensed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FA37C-9D4D-4F29-BFB1-0DE5C542C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135" y="3349465"/>
            <a:ext cx="8472324" cy="1782974"/>
          </a:xfrm>
        </p:spPr>
        <p:txBody>
          <a:bodyPr>
            <a:normAutofit/>
          </a:bodyPr>
          <a:lstStyle/>
          <a:p>
            <a:pPr marL="0" indent="0" algn="l" rtl="0" fontAlgn="base">
              <a:buNone/>
            </a:pPr>
            <a:r>
              <a:rPr lang="en-US" sz="1800" b="0" i="1" dirty="0">
                <a:solidFill>
                  <a:srgbClr val="92D050"/>
                </a:solidFill>
                <a:effectLst/>
                <a:latin typeface="Univers 57 Condensed" pitchFamily="50" charset="0"/>
              </a:rPr>
              <a:t>// Water detection and masking function</a:t>
            </a:r>
          </a:p>
          <a:p>
            <a:pPr marL="0" indent="0" algn="l" rtl="0" fontAlgn="base">
              <a:buNone/>
            </a:pPr>
            <a:r>
              <a:rPr lang="en-US" sz="1800" b="0" i="0" dirty="0">
                <a:effectLst/>
                <a:latin typeface="Univers 57 Condensed" pitchFamily="50" charset="0"/>
              </a:rPr>
              <a:t>function watermask(image) { </a:t>
            </a:r>
            <a:endParaRPr lang="en-US" b="0" i="0" dirty="0">
              <a:effectLst/>
              <a:latin typeface="Univers 57 Condensed" pitchFamily="50" charset="0"/>
            </a:endParaRPr>
          </a:p>
          <a:p>
            <a:pPr marL="0" indent="0" algn="l" rtl="0" fontAlgn="base">
              <a:buNone/>
            </a:pPr>
            <a:r>
              <a:rPr lang="en-US" sz="1800" b="0" i="0" dirty="0">
                <a:effectLst/>
                <a:latin typeface="Univers 57 Condensed" pitchFamily="50" charset="0"/>
              </a:rPr>
              <a:t>  var ndwimask = image.select('ndwi').gte(0) </a:t>
            </a:r>
            <a:endParaRPr lang="en-US" b="0" i="0" dirty="0">
              <a:effectLst/>
              <a:latin typeface="Univers 57 Condensed" pitchFamily="50" charset="0"/>
            </a:endParaRPr>
          </a:p>
          <a:p>
            <a:pPr marL="0" indent="0" algn="l" rtl="0" fontAlgn="base">
              <a:buNone/>
            </a:pPr>
            <a:r>
              <a:rPr lang="en-US" sz="1800" b="0" i="0" dirty="0">
                <a:effectLst/>
                <a:latin typeface="Univers 57 Condensed" pitchFamily="50" charset="0"/>
              </a:rPr>
              <a:t>  return image.updateMask(ndwimask); } </a:t>
            </a:r>
            <a:endParaRPr lang="en-US" b="0" i="0" dirty="0">
              <a:effectLst/>
              <a:latin typeface="Univers 57 Condensed" pitchFamily="50" charset="0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F6BF73-0622-4ED8-83F5-32DE58300DDE}"/>
              </a:ext>
            </a:extLst>
          </p:cNvPr>
          <p:cNvSpPr txBox="1"/>
          <p:nvPr/>
        </p:nvSpPr>
        <p:spPr>
          <a:xfrm>
            <a:off x="0" y="1051814"/>
            <a:ext cx="3948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E63A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NDVI, Landsat 8, March 3, 2018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FC7D9BC-71A9-4DE4-8BAF-6B3C50ABD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2048" y="6423937"/>
            <a:ext cx="1454849" cy="40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283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404A5-D81B-4B0E-88D3-593E15F4F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</p:spPr>
        <p:txBody>
          <a:bodyPr>
            <a:normAutofit fontScale="90000"/>
          </a:bodyPr>
          <a:lstStyle/>
          <a:p>
            <a:r>
              <a:rPr lang="en-US" sz="6000" b="1" i="0" dirty="0">
                <a:solidFill>
                  <a:schemeClr val="accent1"/>
                </a:solidFill>
                <a:effectLst/>
                <a:latin typeface="Univers 67 Condensed" pitchFamily="50" charset="0"/>
              </a:rPr>
              <a:t>// WORKSHOP GOALS 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CA484-8B26-4477-AA04-96B29E336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92" y="1074199"/>
            <a:ext cx="12094808" cy="4376690"/>
          </a:xfrm>
        </p:spPr>
        <p:txBody>
          <a:bodyPr>
            <a:normAutofit fontScale="77500" lnSpcReduction="20000"/>
          </a:bodyPr>
          <a:lstStyle/>
          <a:p>
            <a:pPr marL="0" indent="0" algn="l" rtl="0" fontAlgn="base">
              <a:buNone/>
            </a:pPr>
            <a:r>
              <a:rPr lang="en-US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Univers 57 Condensed" pitchFamily="50" charset="0"/>
              </a:rPr>
              <a:t> </a:t>
            </a:r>
          </a:p>
          <a:p>
            <a:pPr marL="0" indent="0" algn="l" rtl="0" fontAlgn="base">
              <a:buNone/>
            </a:pPr>
            <a:r>
              <a:rPr lang="en-US" sz="35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Univers 57 Condensed" pitchFamily="50" charset="0"/>
              </a:rPr>
              <a:t>Introduction to remote sensing of water quality in the GEE environment.</a:t>
            </a:r>
          </a:p>
          <a:p>
            <a:pPr marL="0" indent="0" algn="l" rtl="0" fontAlgn="base">
              <a:buNone/>
            </a:pPr>
            <a:endParaRPr lang="en-US" sz="3500" b="0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Univers 57 Condensed" pitchFamily="50" charset="0"/>
            </a:endParaRPr>
          </a:p>
          <a:p>
            <a:pPr marL="1028700" lvl="1" indent="-571500" fontAlgn="base">
              <a:buFont typeface="+mj-lt"/>
              <a:buAutoNum type="romanUcPeriod"/>
            </a:pPr>
            <a:r>
              <a:rPr lang="en-US" sz="3000" dirty="0">
                <a:solidFill>
                  <a:schemeClr val="accent2">
                    <a:lumMod val="60000"/>
                    <a:lumOff val="40000"/>
                  </a:schemeClr>
                </a:solidFill>
                <a:latin typeface="Univers 57 Condensed" pitchFamily="50" charset="0"/>
              </a:rPr>
              <a:t>Aquatic remote sensing science</a:t>
            </a:r>
            <a:endParaRPr lang="en-US" sz="3000" b="0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Univers 57 Condensed" pitchFamily="50" charset="0"/>
            </a:endParaRPr>
          </a:p>
          <a:p>
            <a:pPr marL="1485900" lvl="2" indent="-571500" fontAlgn="base">
              <a:buFont typeface="+mj-lt"/>
              <a:buAutoNum type="romanUcPeriod"/>
            </a:pPr>
            <a:r>
              <a:rPr lang="en-US" sz="2600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Univers 57 Condensed" pitchFamily="50" charset="0"/>
              </a:rPr>
              <a:t>Light-water interaction</a:t>
            </a:r>
          </a:p>
          <a:p>
            <a:pPr marL="1485900" lvl="2" indent="-571500" fontAlgn="base">
              <a:buFont typeface="+mj-lt"/>
              <a:buAutoNum type="romanUcPeriod"/>
            </a:pPr>
            <a:r>
              <a:rPr lang="en-US" sz="2600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Univers 57 Condensed" pitchFamily="50" charset="0"/>
              </a:rPr>
              <a:t>Aquatic reflectance</a:t>
            </a:r>
          </a:p>
          <a:p>
            <a:pPr marL="1485900" lvl="2" indent="-571500" fontAlgn="base">
              <a:buFont typeface="+mj-lt"/>
              <a:buAutoNum type="romanUcPeriod"/>
            </a:pPr>
            <a:r>
              <a:rPr lang="en-US" sz="2600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Univers 57 Condensed" pitchFamily="50" charset="0"/>
              </a:rPr>
              <a:t>Chlorophyll-a spectra</a:t>
            </a:r>
          </a:p>
          <a:p>
            <a:pPr marL="1485900" lvl="2" indent="-571500" fontAlgn="base">
              <a:buFont typeface="+mj-lt"/>
              <a:buAutoNum type="romanUcPeriod"/>
            </a:pPr>
            <a:r>
              <a:rPr lang="en-US" sz="2600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Univers 57 Condensed" pitchFamily="50" charset="0"/>
              </a:rPr>
              <a:t>Hyperspectral reflectance compared to Landsat 8/9 and Sentinel-2 spectral resolution and indices</a:t>
            </a:r>
          </a:p>
          <a:p>
            <a:pPr marL="914400" lvl="2" indent="0" fontAlgn="base">
              <a:buNone/>
            </a:pPr>
            <a:endParaRPr lang="en-US" sz="2600" b="0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Univers 57 Condensed" pitchFamily="50" charset="0"/>
            </a:endParaRPr>
          </a:p>
          <a:p>
            <a:pPr marL="1028700" lvl="1" indent="-571500" fontAlgn="base">
              <a:buFont typeface="+mj-lt"/>
              <a:buAutoNum type="romanUcPeriod"/>
            </a:pPr>
            <a:r>
              <a:rPr lang="en-US" sz="3000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Univers 57 Condensed" pitchFamily="50" charset="0"/>
              </a:rPr>
              <a:t>Code editor</a:t>
            </a:r>
          </a:p>
          <a:p>
            <a:pPr marL="1428750" lvl="2" indent="-514350" fontAlgn="base">
              <a:buFont typeface="+mj-lt"/>
              <a:buAutoNum type="romanLcPeriod"/>
            </a:pPr>
            <a:r>
              <a:rPr lang="en-US" sz="2600" dirty="0">
                <a:solidFill>
                  <a:schemeClr val="accent2">
                    <a:lumMod val="60000"/>
                    <a:lumOff val="40000"/>
                  </a:schemeClr>
                </a:solidFill>
                <a:latin typeface="Univers 57 Condensed" pitchFamily="50" charset="0"/>
              </a:rPr>
              <a:t>Import</a:t>
            </a:r>
            <a:r>
              <a:rPr lang="en-US" sz="2600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Univers 57 Condensed" pitchFamily="50" charset="0"/>
              </a:rPr>
              <a:t> multispectral imagery to qualitatively visualize a bloom event. </a:t>
            </a:r>
          </a:p>
          <a:p>
            <a:pPr marL="1428750" lvl="2" indent="-514350" fontAlgn="base">
              <a:buFont typeface="+mj-lt"/>
              <a:buAutoNum type="romanLcPeriod"/>
            </a:pPr>
            <a:r>
              <a:rPr lang="en-US" sz="2600" dirty="0">
                <a:solidFill>
                  <a:schemeClr val="accent2">
                    <a:lumMod val="60000"/>
                    <a:lumOff val="40000"/>
                  </a:schemeClr>
                </a:solidFill>
                <a:latin typeface="Univers 57 Condensed" pitchFamily="50" charset="0"/>
              </a:rPr>
              <a:t>Import and manage image collections for cloud cover, time range, and study area.</a:t>
            </a:r>
          </a:p>
          <a:p>
            <a:pPr marL="1428750" lvl="2" indent="-514350" fontAlgn="base">
              <a:buFont typeface="+mj-lt"/>
              <a:buAutoNum type="romanLcPeriod"/>
            </a:pPr>
            <a:r>
              <a:rPr lang="en-US" sz="2600" dirty="0">
                <a:solidFill>
                  <a:schemeClr val="accent2">
                    <a:lumMod val="60000"/>
                    <a:lumOff val="40000"/>
                  </a:schemeClr>
                </a:solidFill>
                <a:latin typeface="Univers 57 Condensed" pitchFamily="50" charset="0"/>
              </a:rPr>
              <a:t>Calculate and apply spectral water and Chlorophyll-a indices.</a:t>
            </a:r>
            <a:endParaRPr lang="en-US" sz="2600" b="0" i="0" dirty="0">
              <a:solidFill>
                <a:schemeClr val="accent2">
                  <a:lumMod val="60000"/>
                  <a:lumOff val="40000"/>
                </a:schemeClr>
              </a:solidFill>
              <a:effectLst/>
              <a:latin typeface="Univers 57 Condensed" pitchFamily="50" charset="0"/>
            </a:endParaRPr>
          </a:p>
          <a:p>
            <a:pPr marL="1428750" lvl="2" indent="-514350" fontAlgn="base">
              <a:buFont typeface="+mj-lt"/>
              <a:buAutoNum type="romanLcPeriod"/>
            </a:pPr>
            <a:r>
              <a:rPr lang="en-US" sz="2600" b="0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Univers 57 Condensed" pitchFamily="50" charset="0"/>
              </a:rPr>
              <a:t>Produce time series chart.</a:t>
            </a:r>
          </a:p>
          <a:p>
            <a:endParaRPr lang="en-US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217BBA98-493C-405A-BE7A-ED0F2DC9D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84" y="5683506"/>
            <a:ext cx="391477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349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F5946-22CB-491F-BFC4-1B5083427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681037"/>
            <a:ext cx="11967098" cy="1009651"/>
          </a:xfrm>
        </p:spPr>
        <p:txBody>
          <a:bodyPr>
            <a:normAutofit fontScale="90000"/>
          </a:bodyPr>
          <a:lstStyle/>
          <a:p>
            <a:r>
              <a:rPr lang="en-US" sz="4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Univers 67 Condensed" pitchFamily="50" charset="0"/>
              </a:rPr>
              <a:t>// IMPORT SENTINEL-2 IMAGE COLLECTION</a:t>
            </a:r>
            <a:br>
              <a:rPr lang="en-US" sz="4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Univers 67 Condensed" pitchFamily="50" charset="0"/>
              </a:rPr>
            </a:br>
            <a:r>
              <a:rPr lang="en-US" sz="4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Univers 67 Condensed" pitchFamily="50" charset="0"/>
              </a:rPr>
              <a:t>// APPLY FILTERS: DATE, CLOUD, AND AOI </a:t>
            </a:r>
            <a:br>
              <a:rPr lang="en-US" sz="4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Univers 67 Condensed" pitchFamily="50" charset="0"/>
              </a:rPr>
            </a:br>
            <a:r>
              <a:rPr lang="en-US" sz="4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Univers 67 Condensed" pitchFamily="50" charset="0"/>
              </a:rPr>
              <a:t>// APPLY INDICES AND MASKS </a:t>
            </a:r>
            <a:br>
              <a:rPr lang="en-US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j-lt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E68FF-2C36-4031-BD01-FE117985E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587" y="1818968"/>
            <a:ext cx="10829925" cy="4911212"/>
          </a:xfrm>
        </p:spPr>
        <p:txBody>
          <a:bodyPr>
            <a:normAutofit fontScale="85000" lnSpcReduction="20000"/>
          </a:bodyPr>
          <a:lstStyle/>
          <a:p>
            <a:pPr marL="0" indent="0" algn="l" rtl="0" fontAlgn="base">
              <a:buNone/>
            </a:pPr>
            <a:r>
              <a:rPr lang="en-US" sz="1900" b="0" i="1" dirty="0">
                <a:solidFill>
                  <a:schemeClr val="accent2"/>
                </a:solidFill>
                <a:effectLst/>
                <a:latin typeface="Univers 57 Condensed" pitchFamily="50" charset="0"/>
              </a:rPr>
              <a:t>// Import Sentinel-2 Surface Reflectance image collection </a:t>
            </a:r>
          </a:p>
          <a:p>
            <a:pPr marL="0" indent="0" algn="l" rtl="0" fontAlgn="base">
              <a:buNone/>
            </a:pPr>
            <a:r>
              <a:rPr lang="en-US" sz="2200" b="0" i="0" dirty="0">
                <a:effectLst/>
                <a:latin typeface="Univers 57 Condensed" pitchFamily="50" charset="0"/>
              </a:rPr>
              <a:t> var dataset = ee.ImageCollection('COPERNICUS/S2') </a:t>
            </a:r>
            <a:endParaRPr lang="en-US" sz="3500" b="0" i="0" dirty="0">
              <a:effectLst/>
              <a:latin typeface="Univers 57 Condensed" pitchFamily="50" charset="0"/>
            </a:endParaRPr>
          </a:p>
          <a:p>
            <a:pPr marL="0" indent="0" algn="l" rtl="0" fontAlgn="base">
              <a:buNone/>
            </a:pPr>
            <a:r>
              <a:rPr lang="en-US" sz="1900" b="0" i="0" dirty="0">
                <a:solidFill>
                  <a:schemeClr val="accent2"/>
                </a:solidFill>
                <a:effectLst/>
                <a:latin typeface="Univers 57 Condensed" pitchFamily="50" charset="0"/>
              </a:rPr>
              <a:t>                  </a:t>
            </a:r>
            <a:r>
              <a:rPr lang="en-US" sz="1900" b="0" i="1" dirty="0">
                <a:solidFill>
                  <a:schemeClr val="accent2"/>
                </a:solidFill>
                <a:effectLst/>
                <a:latin typeface="Univers 57 Condensed" pitchFamily="50" charset="0"/>
              </a:rPr>
              <a:t>// Filter date range </a:t>
            </a:r>
            <a:endParaRPr lang="en-US" sz="3000" b="0" i="1" dirty="0">
              <a:solidFill>
                <a:schemeClr val="accent2"/>
              </a:solidFill>
              <a:effectLst/>
              <a:latin typeface="Univers 57 Condensed" pitchFamily="50" charset="0"/>
            </a:endParaRPr>
          </a:p>
          <a:p>
            <a:pPr marL="0" indent="0" algn="l" rtl="0" fontAlgn="base">
              <a:buNone/>
            </a:pPr>
            <a:r>
              <a:rPr lang="en-US" sz="22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Univers 57 Condensed" pitchFamily="50" charset="0"/>
              </a:rPr>
              <a:t>                </a:t>
            </a:r>
            <a:r>
              <a:rPr lang="en-US" sz="2200" b="0" i="0" dirty="0">
                <a:effectLst/>
                <a:latin typeface="Univers 57 Condensed" pitchFamily="50" charset="0"/>
              </a:rPr>
              <a:t>  .filterDate('2018-03-21', '2022-12-31') </a:t>
            </a:r>
            <a:endParaRPr lang="en-US" sz="3500" b="0" i="0" dirty="0">
              <a:effectLst/>
              <a:latin typeface="Univers 57 Condensed" pitchFamily="50" charset="0"/>
            </a:endParaRPr>
          </a:p>
          <a:p>
            <a:pPr marL="0" indent="0" algn="l" rtl="0" fontAlgn="base">
              <a:buNone/>
            </a:pPr>
            <a:r>
              <a:rPr lang="en-US" sz="1900" b="0" i="0" dirty="0">
                <a:solidFill>
                  <a:schemeClr val="accent2"/>
                </a:solidFill>
                <a:effectLst/>
                <a:latin typeface="Univers 57 Condensed" pitchFamily="50" charset="0"/>
              </a:rPr>
              <a:t>                  </a:t>
            </a:r>
            <a:r>
              <a:rPr lang="en-US" sz="1900" b="0" i="1" dirty="0">
                <a:solidFill>
                  <a:schemeClr val="accent2"/>
                </a:solidFill>
                <a:effectLst/>
                <a:latin typeface="Univers 57 Condensed" pitchFamily="50" charset="0"/>
              </a:rPr>
              <a:t>// Filter cloud percentage in image metadata </a:t>
            </a:r>
            <a:endParaRPr lang="en-US" sz="3000" b="0" i="1" dirty="0">
              <a:solidFill>
                <a:schemeClr val="accent2"/>
              </a:solidFill>
              <a:effectLst/>
              <a:latin typeface="Univers 57 Condensed" pitchFamily="50" charset="0"/>
            </a:endParaRPr>
          </a:p>
          <a:p>
            <a:pPr marL="0" indent="0" algn="l" rtl="0" fontAlgn="base">
              <a:buNone/>
            </a:pPr>
            <a:r>
              <a:rPr lang="en-US" sz="1900" b="0" i="0" dirty="0">
                <a:effectLst/>
                <a:latin typeface="Univers 57 Condensed" pitchFamily="50" charset="0"/>
              </a:rPr>
              <a:t>              </a:t>
            </a:r>
            <a:r>
              <a:rPr lang="en-US" sz="2200" b="0" i="0" dirty="0">
                <a:effectLst/>
                <a:latin typeface="Univers 57 Condensed" pitchFamily="50" charset="0"/>
              </a:rPr>
              <a:t>    .filter(ee.Filter.lt('CLOUDY_PIXEL_PERCENTAGE', 50)) </a:t>
            </a:r>
            <a:endParaRPr lang="en-US" sz="3500" b="0" i="0" dirty="0">
              <a:effectLst/>
              <a:latin typeface="Univers 57 Condensed" pitchFamily="50" charset="0"/>
            </a:endParaRPr>
          </a:p>
          <a:p>
            <a:pPr marL="0" indent="0" algn="l" rtl="0" fontAlgn="base">
              <a:buNone/>
            </a:pPr>
            <a:r>
              <a:rPr lang="en-US" sz="1900" b="0" i="0" dirty="0">
                <a:solidFill>
                  <a:schemeClr val="accent2"/>
                </a:solidFill>
                <a:effectLst/>
                <a:latin typeface="Univers 57 Condensed" pitchFamily="50" charset="0"/>
              </a:rPr>
              <a:t>                  </a:t>
            </a:r>
            <a:r>
              <a:rPr lang="en-US" sz="1900" b="0" i="1" dirty="0">
                <a:solidFill>
                  <a:schemeClr val="accent2"/>
                </a:solidFill>
                <a:effectLst/>
                <a:latin typeface="Univers 57 Condensed" pitchFamily="50" charset="0"/>
              </a:rPr>
              <a:t>// Filter bounds by study area </a:t>
            </a:r>
            <a:endParaRPr lang="en-US" sz="3000" b="0" i="1" dirty="0">
              <a:solidFill>
                <a:schemeClr val="accent2"/>
              </a:solidFill>
              <a:effectLst/>
              <a:latin typeface="Univers 57 Condensed" pitchFamily="50" charset="0"/>
            </a:endParaRPr>
          </a:p>
          <a:p>
            <a:pPr marL="0" indent="0" algn="l" rtl="0" fontAlgn="base">
              <a:buNone/>
            </a:pPr>
            <a:r>
              <a:rPr lang="en-US" sz="19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Univers 57 Condensed" pitchFamily="50" charset="0"/>
              </a:rPr>
              <a:t>             </a:t>
            </a:r>
            <a:r>
              <a:rPr lang="en-US" sz="22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Univers 57 Condensed" pitchFamily="50" charset="0"/>
              </a:rPr>
              <a:t>   </a:t>
            </a:r>
            <a:r>
              <a:rPr lang="en-US" sz="2200" b="0" i="0" dirty="0">
                <a:effectLst/>
                <a:latin typeface="Univers 57 Condensed" pitchFamily="50" charset="0"/>
              </a:rPr>
              <a:t>  .filterBounds(AOI) </a:t>
            </a:r>
            <a:endParaRPr lang="en-US" sz="3500" b="0" i="0" dirty="0">
              <a:effectLst/>
              <a:latin typeface="Univers 57 Condensed" pitchFamily="50" charset="0"/>
            </a:endParaRPr>
          </a:p>
          <a:p>
            <a:pPr marL="0" indent="0" algn="l" rtl="0" fontAlgn="base">
              <a:buNone/>
            </a:pPr>
            <a:r>
              <a:rPr lang="en-US" sz="19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Univers 57 Condensed" pitchFamily="50" charset="0"/>
              </a:rPr>
              <a:t>  </a:t>
            </a:r>
            <a:r>
              <a:rPr lang="en-US" sz="1900" b="0" i="0" dirty="0">
                <a:solidFill>
                  <a:schemeClr val="accent2"/>
                </a:solidFill>
                <a:effectLst/>
                <a:latin typeface="Univers 57 Condensed" pitchFamily="50" charset="0"/>
              </a:rPr>
              <a:t>                </a:t>
            </a:r>
            <a:r>
              <a:rPr lang="en-US" sz="1900" b="0" i="1" dirty="0">
                <a:solidFill>
                  <a:schemeClr val="accent2"/>
                </a:solidFill>
                <a:effectLst/>
                <a:latin typeface="Univers 57 Condensed" pitchFamily="50" charset="0"/>
              </a:rPr>
              <a:t>// Map cloud mask function </a:t>
            </a:r>
            <a:endParaRPr lang="en-US" sz="3000" b="0" i="1" dirty="0">
              <a:solidFill>
                <a:schemeClr val="accent2"/>
              </a:solidFill>
              <a:effectLst/>
              <a:latin typeface="Univers 57 Condensed" pitchFamily="50" charset="0"/>
            </a:endParaRPr>
          </a:p>
          <a:p>
            <a:pPr marL="0" indent="0" algn="l" rtl="0" fontAlgn="base">
              <a:buNone/>
            </a:pPr>
            <a:r>
              <a:rPr lang="en-US" sz="19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Univers 57 Condensed" pitchFamily="50" charset="0"/>
              </a:rPr>
              <a:t>                </a:t>
            </a:r>
            <a:r>
              <a:rPr lang="en-US" sz="1900" b="0" i="0" dirty="0">
                <a:effectLst/>
                <a:latin typeface="Univers 57 Condensed" pitchFamily="50" charset="0"/>
              </a:rPr>
              <a:t>  </a:t>
            </a:r>
            <a:r>
              <a:rPr lang="en-US" sz="2200" b="0" i="0" dirty="0">
                <a:effectLst/>
                <a:latin typeface="Univers 57 Condensed" pitchFamily="50" charset="0"/>
              </a:rPr>
              <a:t>.map(maskS2clouds) </a:t>
            </a:r>
            <a:endParaRPr lang="en-US" sz="3500" b="0" i="0" dirty="0">
              <a:effectLst/>
              <a:latin typeface="Univers 57 Condensed" pitchFamily="50" charset="0"/>
            </a:endParaRPr>
          </a:p>
          <a:p>
            <a:pPr marL="0" indent="0" algn="l" rtl="0" fontAlgn="base">
              <a:buNone/>
            </a:pPr>
            <a:r>
              <a:rPr lang="en-US" sz="1900" b="0" i="0" dirty="0">
                <a:solidFill>
                  <a:schemeClr val="accent2"/>
                </a:solidFill>
                <a:effectLst/>
                <a:latin typeface="Univers 57 Condensed" pitchFamily="50" charset="0"/>
              </a:rPr>
              <a:t>               </a:t>
            </a:r>
            <a:r>
              <a:rPr lang="en-US" sz="1900" b="0" i="1" dirty="0">
                <a:solidFill>
                  <a:schemeClr val="accent2"/>
                </a:solidFill>
                <a:effectLst/>
                <a:latin typeface="Univers 57 Condensed" pitchFamily="50" charset="0"/>
              </a:rPr>
              <a:t>   // Map indices function </a:t>
            </a:r>
            <a:endParaRPr lang="en-US" sz="3000" b="0" i="1" dirty="0">
              <a:solidFill>
                <a:schemeClr val="accent2"/>
              </a:solidFill>
              <a:effectLst/>
              <a:latin typeface="Univers 57 Condensed" pitchFamily="50" charset="0"/>
            </a:endParaRPr>
          </a:p>
          <a:p>
            <a:pPr marL="0" indent="0" algn="l" rtl="0" fontAlgn="base">
              <a:buNone/>
            </a:pPr>
            <a:r>
              <a:rPr lang="en-US" sz="19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Univers 57 Condensed" pitchFamily="50" charset="0"/>
              </a:rPr>
              <a:t>            </a:t>
            </a:r>
            <a:r>
              <a:rPr lang="en-US" sz="22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Univers 57 Condensed" pitchFamily="50" charset="0"/>
              </a:rPr>
              <a:t>    </a:t>
            </a:r>
            <a:r>
              <a:rPr lang="en-US" sz="2200" b="0" i="0" dirty="0">
                <a:effectLst/>
                <a:latin typeface="Univers 57 Condensed" pitchFamily="50" charset="0"/>
              </a:rPr>
              <a:t>  .map(indices) </a:t>
            </a:r>
            <a:endParaRPr lang="en-US" sz="3500" b="0" i="0" dirty="0">
              <a:effectLst/>
              <a:latin typeface="Univers 57 Condensed" pitchFamily="50" charset="0"/>
            </a:endParaRPr>
          </a:p>
          <a:p>
            <a:pPr marL="0" indent="0" algn="l" rtl="0" fontAlgn="base">
              <a:buNone/>
            </a:pPr>
            <a:r>
              <a:rPr lang="en-US" sz="1900" b="0" i="0" dirty="0">
                <a:solidFill>
                  <a:schemeClr val="accent2"/>
                </a:solidFill>
                <a:effectLst/>
                <a:latin typeface="Univers 57 Condensed" pitchFamily="50" charset="0"/>
              </a:rPr>
              <a:t>                  </a:t>
            </a:r>
            <a:r>
              <a:rPr lang="en-US" sz="1900" b="0" i="1" dirty="0">
                <a:solidFill>
                  <a:schemeClr val="accent2"/>
                </a:solidFill>
                <a:effectLst/>
                <a:latin typeface="Univers 57 Condensed" pitchFamily="50" charset="0"/>
              </a:rPr>
              <a:t>// Map water mask function </a:t>
            </a:r>
            <a:endParaRPr lang="en-US" sz="3000" b="0" i="1" dirty="0">
              <a:solidFill>
                <a:schemeClr val="accent2"/>
              </a:solidFill>
              <a:effectLst/>
              <a:latin typeface="Univers 57 Condensed" pitchFamily="50" charset="0"/>
            </a:endParaRPr>
          </a:p>
          <a:p>
            <a:pPr marL="0" indent="0" algn="l" rtl="0" fontAlgn="base">
              <a:buNone/>
            </a:pPr>
            <a:r>
              <a:rPr lang="en-US" sz="19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Univers 57 Condensed" pitchFamily="50" charset="0"/>
              </a:rPr>
              <a:t>               </a:t>
            </a:r>
            <a:r>
              <a:rPr lang="en-US" sz="1900" b="0" i="0" dirty="0">
                <a:effectLst/>
                <a:latin typeface="Univers 57 Condensed" pitchFamily="50" charset="0"/>
              </a:rPr>
              <a:t>   .</a:t>
            </a:r>
            <a:r>
              <a:rPr lang="en-US" sz="2200" b="0" i="0" dirty="0">
                <a:effectLst/>
                <a:latin typeface="Univers 57 Condensed" pitchFamily="50" charset="0"/>
              </a:rPr>
              <a:t>map(watermask); </a:t>
            </a:r>
            <a:endParaRPr lang="en-US" b="0" i="0" dirty="0">
              <a:effectLst/>
              <a:latin typeface="+mj-lt"/>
            </a:endParaRPr>
          </a:p>
          <a:p>
            <a:pPr marL="0" indent="0">
              <a:buNone/>
            </a:pPr>
            <a:r>
              <a:rPr lang="en-US" sz="1200" i="1" dirty="0">
                <a:solidFill>
                  <a:srgbClr val="92D050"/>
                </a:solidFill>
                <a:latin typeface="Univers 47 Condensed"/>
              </a:rPr>
              <a:t>// Code </a:t>
            </a:r>
            <a:r>
              <a:rPr lang="en-US" sz="1200" b="0" i="1" dirty="0">
                <a:solidFill>
                  <a:srgbClr val="92D050"/>
                </a:solidFill>
                <a:effectLst/>
                <a:latin typeface="Univers 47 Condensed"/>
              </a:rPr>
              <a:t>modified from: https://developers.google.com/earth-engine/datasets/catalog/COPERNICUS_S2_SR</a:t>
            </a:r>
          </a:p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F64F622-F916-42ED-9A89-356BE26B4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2048" y="6423937"/>
            <a:ext cx="1454849" cy="40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773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8A0E5B-3E4F-4C02-8EC3-79872CC03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157" y="1086421"/>
            <a:ext cx="3814226" cy="26926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72B5AE-30E0-49CF-B741-7536AEB6F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"/>
            <a:ext cx="11772900" cy="1690688"/>
          </a:xfrm>
        </p:spPr>
        <p:txBody>
          <a:bodyPr>
            <a:normAutofit/>
          </a:bodyPr>
          <a:lstStyle/>
          <a:p>
            <a:r>
              <a:rPr lang="en-US" sz="4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Univers 67 Condensed" pitchFamily="50" charset="0"/>
              </a:rPr>
              <a:t>// SELECT AND PRINT FIRST IMAGE IN COLLECTION </a:t>
            </a:r>
            <a:br>
              <a:rPr lang="en-US" b="0" i="0" dirty="0">
                <a:solidFill>
                  <a:srgbClr val="92D050"/>
                </a:solidFill>
                <a:effectLst/>
                <a:latin typeface="Univers 57 Condensed" pitchFamily="50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3D2DD-45AE-4139-B22B-A5FBB8840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497" y="1086421"/>
            <a:ext cx="6384824" cy="5112775"/>
          </a:xfrm>
        </p:spPr>
        <p:txBody>
          <a:bodyPr>
            <a:normAutofit lnSpcReduction="10000"/>
          </a:bodyPr>
          <a:lstStyle/>
          <a:p>
            <a:pPr marL="0" indent="0" algn="l" rtl="0" fontAlgn="base">
              <a:buNone/>
            </a:pPr>
            <a:r>
              <a:rPr lang="en-US" sz="2400" b="0" i="1" dirty="0">
                <a:solidFill>
                  <a:srgbClr val="92D050"/>
                </a:solidFill>
                <a:effectLst/>
                <a:latin typeface="Univers 57 Condensed" pitchFamily="50" charset="0"/>
              </a:rPr>
              <a:t>// Extract and print first image in image collection </a:t>
            </a:r>
            <a:endParaRPr lang="en-US" sz="3600" b="0" i="1" dirty="0">
              <a:solidFill>
                <a:srgbClr val="92D050"/>
              </a:solidFill>
              <a:effectLst/>
              <a:latin typeface="Univers 57 Condensed" pitchFamily="50" charset="0"/>
            </a:endParaRPr>
          </a:p>
          <a:p>
            <a:pPr marL="0" indent="0" algn="l" rtl="0" fontAlgn="base">
              <a:buNone/>
            </a:pPr>
            <a:r>
              <a:rPr lang="en-US" sz="2400" b="0" i="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Univers 57 Condensed" pitchFamily="50" charset="0"/>
              </a:rPr>
              <a:t> </a:t>
            </a:r>
            <a:r>
              <a:rPr lang="en-US" sz="2400" b="0" i="0" dirty="0">
                <a:effectLst/>
                <a:latin typeface="Univers 57 Condensed" pitchFamily="50" charset="0"/>
              </a:rPr>
              <a:t>var First_S2 = dataset.limit(1, 'system:time_start').first(); </a:t>
            </a:r>
            <a:endParaRPr lang="en-US" sz="3600" b="0" i="0" dirty="0">
              <a:effectLst/>
              <a:latin typeface="Univers 57 Condensed" pitchFamily="50" charset="0"/>
            </a:endParaRPr>
          </a:p>
          <a:p>
            <a:pPr marL="0" indent="0" algn="l" rtl="0" fontAlgn="base">
              <a:buNone/>
            </a:pPr>
            <a:r>
              <a:rPr lang="en-US" sz="2400" b="0" i="0" dirty="0">
                <a:effectLst/>
                <a:latin typeface="Univers 57 Condensed" pitchFamily="50" charset="0"/>
              </a:rPr>
              <a:t> print (First_S2, 'Latest true color mosaic') </a:t>
            </a:r>
            <a:endParaRPr lang="en-US" sz="3600" b="0" i="0" dirty="0">
              <a:effectLst/>
              <a:latin typeface="Univers 57 Condensed" pitchFamily="50" charset="0"/>
            </a:endParaRPr>
          </a:p>
          <a:p>
            <a:pPr marL="0" indent="0" algn="l" rtl="0" fontAlgn="base">
              <a:buNone/>
            </a:pPr>
            <a:r>
              <a:rPr lang="en-US" sz="2400" b="0" i="0" dirty="0">
                <a:solidFill>
                  <a:srgbClr val="92D050"/>
                </a:solidFill>
                <a:effectLst/>
                <a:latin typeface="Univers 57 Condensed" pitchFamily="50" charset="0"/>
              </a:rPr>
              <a:t> </a:t>
            </a:r>
            <a:endParaRPr lang="en-US" sz="3600" b="0" i="0" dirty="0">
              <a:solidFill>
                <a:srgbClr val="92D050"/>
              </a:solidFill>
              <a:effectLst/>
              <a:latin typeface="Univers 57 Condensed" pitchFamily="50" charset="0"/>
            </a:endParaRPr>
          </a:p>
          <a:p>
            <a:pPr marL="0" indent="0" algn="l" rtl="0" fontAlgn="base">
              <a:buNone/>
            </a:pPr>
            <a:r>
              <a:rPr lang="en-US" sz="2400" b="0" i="1" dirty="0">
                <a:solidFill>
                  <a:srgbClr val="92D050"/>
                </a:solidFill>
                <a:effectLst/>
                <a:latin typeface="Univers 57 Condensed" pitchFamily="50" charset="0"/>
              </a:rPr>
              <a:t>// Visualize image, with cloud and water masking applied </a:t>
            </a:r>
            <a:endParaRPr lang="en-US" sz="3600" b="0" i="1" dirty="0">
              <a:solidFill>
                <a:srgbClr val="92D050"/>
              </a:solidFill>
              <a:effectLst/>
              <a:latin typeface="Univers 57 Condensed" pitchFamily="50" charset="0"/>
            </a:endParaRPr>
          </a:p>
          <a:p>
            <a:pPr marL="0" indent="0" algn="l" rtl="0" fontAlgn="base">
              <a:buNone/>
            </a:pPr>
            <a:r>
              <a:rPr lang="en-US" sz="2400" b="0" i="0" dirty="0">
                <a:effectLst/>
                <a:latin typeface="Univers 57 Condensed" pitchFamily="50" charset="0"/>
              </a:rPr>
              <a:t> var S2_CHLvis = {bands:['ndci'], min:-1, max:1, palette:['</a:t>
            </a:r>
            <a:r>
              <a:rPr lang="en-US" sz="2400" b="0" i="0" dirty="0" err="1">
                <a:effectLst/>
                <a:latin typeface="Univers 57 Condensed" pitchFamily="50" charset="0"/>
              </a:rPr>
              <a:t>darkblue</a:t>
            </a:r>
            <a:r>
              <a:rPr lang="en-US" sz="2400" b="0" i="0" dirty="0">
                <a:effectLst/>
                <a:latin typeface="Univers 57 Condensed" pitchFamily="50" charset="0"/>
              </a:rPr>
              <a:t>', ‘</a:t>
            </a:r>
            <a:r>
              <a:rPr lang="en-US" sz="2400" dirty="0" err="1">
                <a:latin typeface="Univers 57 Condensed" pitchFamily="50" charset="0"/>
              </a:rPr>
              <a:t>d</a:t>
            </a:r>
            <a:r>
              <a:rPr lang="en-US" sz="2400" b="0" i="0" dirty="0" err="1">
                <a:effectLst/>
                <a:latin typeface="Univers 57 Condensed" pitchFamily="50" charset="0"/>
              </a:rPr>
              <a:t>odgerblue</a:t>
            </a:r>
            <a:r>
              <a:rPr lang="en-US" sz="2400" b="0" i="0" dirty="0">
                <a:effectLst/>
                <a:latin typeface="Univers 57 Condensed" pitchFamily="50" charset="0"/>
              </a:rPr>
              <a:t>', 'cyan',’</a:t>
            </a:r>
            <a:r>
              <a:rPr lang="en-US" sz="2400" dirty="0" err="1">
                <a:latin typeface="Univers 57 Condensed" pitchFamily="50" charset="0"/>
              </a:rPr>
              <a:t>y</a:t>
            </a:r>
            <a:r>
              <a:rPr lang="en-US" sz="2400" b="0" i="0" dirty="0" err="1">
                <a:effectLst/>
                <a:latin typeface="Univers 57 Condensed" pitchFamily="50" charset="0"/>
              </a:rPr>
              <a:t>ellowgreen</a:t>
            </a:r>
            <a:r>
              <a:rPr lang="en-US" sz="2400" b="0" i="0" dirty="0">
                <a:effectLst/>
                <a:latin typeface="Univers 57 Condensed" pitchFamily="50" charset="0"/>
              </a:rPr>
              <a:t>',’</a:t>
            </a:r>
            <a:r>
              <a:rPr lang="en-US" sz="2400" dirty="0" err="1">
                <a:latin typeface="Univers 57 Condensed" pitchFamily="50" charset="0"/>
              </a:rPr>
              <a:t>g</a:t>
            </a:r>
            <a:r>
              <a:rPr lang="en-US" sz="2400" b="0" i="0" dirty="0" err="1">
                <a:effectLst/>
                <a:latin typeface="Univers 57 Condensed" pitchFamily="50" charset="0"/>
              </a:rPr>
              <a:t>reenyellow</a:t>
            </a:r>
            <a:r>
              <a:rPr lang="en-US" sz="2400" b="0" i="0" dirty="0">
                <a:effectLst/>
                <a:latin typeface="Univers 57 Condensed" pitchFamily="50" charset="0"/>
              </a:rPr>
              <a:t>', 'orange']}; </a:t>
            </a:r>
            <a:endParaRPr lang="en-US" sz="3600" b="0" i="0" dirty="0">
              <a:effectLst/>
              <a:latin typeface="Univers 57 Condensed" pitchFamily="50" charset="0"/>
            </a:endParaRPr>
          </a:p>
          <a:p>
            <a:pPr marL="0" indent="0" algn="l" rtl="0" fontAlgn="base">
              <a:buNone/>
            </a:pPr>
            <a:r>
              <a:rPr lang="en-US" sz="2400" b="0" i="0" dirty="0">
                <a:solidFill>
                  <a:srgbClr val="92D050"/>
                </a:solidFill>
                <a:effectLst/>
                <a:latin typeface="Univers 57 Condensed" pitchFamily="50" charset="0"/>
              </a:rPr>
              <a:t> </a:t>
            </a:r>
            <a:endParaRPr lang="en-US" sz="3600" b="0" i="0" dirty="0">
              <a:solidFill>
                <a:srgbClr val="92D050"/>
              </a:solidFill>
              <a:effectLst/>
              <a:latin typeface="Univers 57 Condensed" pitchFamily="50" charset="0"/>
            </a:endParaRPr>
          </a:p>
          <a:p>
            <a:pPr marL="0" indent="0" algn="l" rtl="0" fontAlgn="base">
              <a:buNone/>
            </a:pPr>
            <a:r>
              <a:rPr lang="en-US" sz="2400" b="0" i="1" dirty="0">
                <a:solidFill>
                  <a:srgbClr val="92D050"/>
                </a:solidFill>
                <a:effectLst/>
                <a:latin typeface="Univers 57 Condensed" pitchFamily="50" charset="0"/>
              </a:rPr>
              <a:t>// Add to map </a:t>
            </a:r>
            <a:endParaRPr lang="en-US" sz="3600" b="0" i="1" dirty="0">
              <a:solidFill>
                <a:srgbClr val="92D050"/>
              </a:solidFill>
              <a:effectLst/>
              <a:latin typeface="Univers 57 Condensed" pitchFamily="50" charset="0"/>
            </a:endParaRPr>
          </a:p>
          <a:p>
            <a:pPr marL="0" indent="0" algn="l" rtl="0" fontAlgn="base">
              <a:buNone/>
            </a:pPr>
            <a:r>
              <a:rPr lang="en-US" sz="2400" b="0" i="0" dirty="0">
                <a:effectLst/>
                <a:latin typeface="Univers 57 Condensed" pitchFamily="50" charset="0"/>
              </a:rPr>
              <a:t> Map.addLayer(First_S2, S2_CHLvis, 'S2 NDCI');</a:t>
            </a:r>
            <a:endParaRPr lang="en-US" sz="3600" b="0" i="0" dirty="0">
              <a:effectLst/>
              <a:latin typeface="Univers 57 Condensed" pitchFamily="50" charset="0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F73793-7EBF-4313-BE6D-7180D475E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157" y="3965881"/>
            <a:ext cx="3868746" cy="27169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73C7DF-D176-4342-AFD3-F5BD5F48721A}"/>
              </a:ext>
            </a:extLst>
          </p:cNvPr>
          <p:cNvSpPr txBox="1"/>
          <p:nvPr/>
        </p:nvSpPr>
        <p:spPr>
          <a:xfrm>
            <a:off x="7387808" y="1091426"/>
            <a:ext cx="3948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E63A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NDVI, Landsat 8, March 3, 2018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9B0F94-0557-4728-A990-193182294B44}"/>
              </a:ext>
            </a:extLst>
          </p:cNvPr>
          <p:cNvSpPr txBox="1"/>
          <p:nvPr/>
        </p:nvSpPr>
        <p:spPr>
          <a:xfrm>
            <a:off x="7267141" y="3994856"/>
            <a:ext cx="4268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E63A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NDCI, Sentinel 2, March 22, 2018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FBC3E4A5-9023-47E9-AC77-199CC933A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2048" y="6423937"/>
            <a:ext cx="1454849" cy="40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863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A4872-7F77-49F9-97D7-48C791A11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Univers 67 Condensed" pitchFamily="50" charset="0"/>
              </a:rPr>
              <a:t>// CREATE NDCI TIME SERIES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5B7DB-56D6-40F5-9E6F-31E5AB18B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129" y="1238865"/>
            <a:ext cx="11690555" cy="5495310"/>
          </a:xfrm>
        </p:spPr>
        <p:txBody>
          <a:bodyPr>
            <a:normAutofit lnSpcReduction="10000"/>
          </a:bodyPr>
          <a:lstStyle/>
          <a:p>
            <a:pPr marL="0" indent="0" rtl="0" fontAlgn="base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0" i="1" dirty="0">
                <a:solidFill>
                  <a:schemeClr val="accent2"/>
                </a:solidFill>
                <a:effectLst/>
                <a:latin typeface="Univers 57 Condensed" pitchFamily="50" charset="0"/>
              </a:rPr>
              <a:t>// Create and place a point, name it ‘point’ </a:t>
            </a:r>
          </a:p>
          <a:p>
            <a:pPr marL="0" indent="0" rtl="0" fontAlgn="base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0" i="1" dirty="0">
                <a:solidFill>
                  <a:schemeClr val="accent2"/>
                </a:solidFill>
                <a:effectLst/>
                <a:latin typeface="Univers 57 Condensed" pitchFamily="50" charset="0"/>
              </a:rPr>
              <a:t>// Create time series chart with reducer to extract mean chlorophyll for the 500m zone around point feature  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Univers 57 Condensed" pitchFamily="50" charset="0"/>
              </a:rPr>
              <a:t> </a:t>
            </a:r>
            <a:endParaRPr lang="en-US" sz="3200" b="0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Univers 57 Condensed" pitchFamily="50" charset="0"/>
            </a:endParaRPr>
          </a:p>
          <a:p>
            <a:pPr marL="0" indent="0" algn="l" rtl="0" fontAlgn="base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0" i="0" dirty="0">
                <a:effectLst/>
                <a:latin typeface="Univers 57 Condensed" pitchFamily="50" charset="0"/>
              </a:rPr>
              <a:t> var NDCIChart = </a:t>
            </a:r>
            <a:r>
              <a:rPr lang="en-US" sz="2000" dirty="0" err="1">
                <a:effectLst/>
                <a:latin typeface="Univers 57 Condensed" pitchFamily="50" charset="0"/>
              </a:rPr>
              <a:t>ui.Chart.image.series</a:t>
            </a:r>
            <a:r>
              <a:rPr lang="en-US" sz="2000" dirty="0">
                <a:effectLst/>
                <a:latin typeface="Univers 57 Condensed" pitchFamily="50" charset="0"/>
              </a:rPr>
              <a:t>(</a:t>
            </a:r>
            <a:r>
              <a:rPr lang="en-US" sz="2000" dirty="0" err="1">
                <a:effectLst/>
                <a:latin typeface="Univers 57 Condensed" pitchFamily="50" charset="0"/>
              </a:rPr>
              <a:t>dataset.select</a:t>
            </a:r>
            <a:r>
              <a:rPr lang="en-US" sz="2000" dirty="0">
                <a:effectLst/>
                <a:latin typeface="Univers 57 Condensed" pitchFamily="50" charset="0"/>
              </a:rPr>
              <a:t>('</a:t>
            </a:r>
            <a:r>
              <a:rPr lang="en-US" sz="2000" dirty="0" err="1">
                <a:effectLst/>
                <a:latin typeface="Univers 57 Condensed" pitchFamily="50" charset="0"/>
              </a:rPr>
              <a:t>ndci</a:t>
            </a:r>
            <a:r>
              <a:rPr lang="en-US" sz="2000" dirty="0">
                <a:effectLst/>
                <a:latin typeface="Univers 57 Condensed" pitchFamily="50" charset="0"/>
              </a:rPr>
              <a:t>')</a:t>
            </a:r>
            <a:r>
              <a:rPr lang="en-US" sz="2000" dirty="0">
                <a:latin typeface="Univers 57 Condensed" pitchFamily="50" charset="0"/>
              </a:rPr>
              <a:t>, </a:t>
            </a:r>
            <a:r>
              <a:rPr lang="en-US" sz="2000" b="0" i="0" dirty="0">
                <a:effectLst/>
                <a:latin typeface="Univers 57 Condensed" pitchFamily="50" charset="0"/>
              </a:rPr>
              <a:t>point, ee.Reducer.mean(), 500, 'system:index'); </a:t>
            </a:r>
          </a:p>
          <a:p>
            <a:pPr marL="0" indent="0" algn="l" rtl="0" fontAlgn="base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Univers 57 Condensed" pitchFamily="50" charset="0"/>
              </a:rPr>
              <a:t> </a:t>
            </a:r>
            <a:endParaRPr lang="en-US" sz="3200" b="0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Univers 57 Condensed" pitchFamily="50" charset="0"/>
            </a:endParaRPr>
          </a:p>
          <a:p>
            <a:pPr marL="0" indent="0" algn="l" rtl="0" fontAlgn="base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0" i="1" dirty="0">
                <a:solidFill>
                  <a:schemeClr val="accent2"/>
                </a:solidFill>
                <a:effectLst/>
                <a:latin typeface="Univers 57 Condensed" pitchFamily="50" charset="0"/>
              </a:rPr>
              <a:t>// Chart parameters </a:t>
            </a:r>
            <a:endParaRPr lang="en-US" sz="3200" b="0" i="1" dirty="0">
              <a:solidFill>
                <a:schemeClr val="accent2"/>
              </a:solidFill>
              <a:effectLst/>
              <a:latin typeface="Univers 57 Condensed" pitchFamily="50" charset="0"/>
            </a:endParaRPr>
          </a:p>
          <a:p>
            <a:pPr marL="0" indent="0" algn="l" rtl="0" fontAlgn="base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0" i="0" dirty="0">
                <a:effectLst/>
                <a:latin typeface="Univers 57 Condensed" pitchFamily="50" charset="0"/>
              </a:rPr>
              <a:t>  </a:t>
            </a:r>
            <a:r>
              <a:rPr lang="en-US" sz="2000" b="0" i="0" dirty="0" err="1">
                <a:effectLst/>
                <a:latin typeface="Univers 57 Condensed" pitchFamily="50" charset="0"/>
              </a:rPr>
              <a:t>NDCIChart.setOptions</a:t>
            </a:r>
            <a:r>
              <a:rPr lang="en-US" sz="2000" b="0" i="0" dirty="0">
                <a:effectLst/>
                <a:latin typeface="Univers 57 Condensed" pitchFamily="50" charset="0"/>
              </a:rPr>
              <a:t>({ </a:t>
            </a:r>
            <a:endParaRPr lang="en-US" sz="3200" dirty="0">
              <a:latin typeface="Univers 57 Condensed" pitchFamily="50" charset="0"/>
            </a:endParaRPr>
          </a:p>
          <a:p>
            <a:pPr marL="0" indent="0" algn="l" rtl="0" fontAlgn="base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0" i="0" dirty="0">
                <a:effectLst/>
                <a:latin typeface="Univers 57 Condensed" pitchFamily="50" charset="0"/>
              </a:rPr>
              <a:t>   title: 'Time series for S2 collection', </a:t>
            </a:r>
            <a:endParaRPr lang="en-US" sz="3200" b="0" i="0" dirty="0">
              <a:effectLst/>
              <a:latin typeface="Univers 57 Condensed" pitchFamily="50" charset="0"/>
            </a:endParaRPr>
          </a:p>
          <a:p>
            <a:pPr marL="0" indent="0" algn="l" rtl="0" fontAlgn="base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0" i="0" dirty="0">
                <a:effectLst/>
                <a:latin typeface="Univers 57 Condensed" pitchFamily="50" charset="0"/>
              </a:rPr>
              <a:t>    </a:t>
            </a:r>
            <a:r>
              <a:rPr lang="en-US" sz="2000" b="0" i="0" dirty="0" err="1">
                <a:effectLst/>
                <a:latin typeface="Univers 57 Condensed" pitchFamily="50" charset="0"/>
              </a:rPr>
              <a:t>vAxis</a:t>
            </a:r>
            <a:r>
              <a:rPr lang="en-US" sz="2000" b="0" i="0" dirty="0">
                <a:effectLst/>
                <a:latin typeface="Univers 57 Condensed" pitchFamily="50" charset="0"/>
              </a:rPr>
              <a:t>: {title: 'Normalized Difference Chlorophyll Index (NDCI) value'}, </a:t>
            </a:r>
            <a:endParaRPr lang="en-US" sz="3200" b="0" i="0" dirty="0">
              <a:effectLst/>
              <a:latin typeface="Univers 57 Condensed" pitchFamily="50" charset="0"/>
            </a:endParaRPr>
          </a:p>
          <a:p>
            <a:pPr marL="0" indent="0" algn="l" rtl="0" fontAlgn="base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0" i="0" dirty="0">
                <a:effectLst/>
                <a:latin typeface="Univers 57 Condensed" pitchFamily="50" charset="0"/>
              </a:rPr>
              <a:t>    </a:t>
            </a:r>
            <a:r>
              <a:rPr lang="en-US" sz="2000" b="0" i="0" dirty="0" err="1">
                <a:effectLst/>
                <a:latin typeface="Univers 57 Condensed" pitchFamily="50" charset="0"/>
              </a:rPr>
              <a:t>hAxis</a:t>
            </a:r>
            <a:r>
              <a:rPr lang="en-US" sz="2000" b="0" i="0" dirty="0">
                <a:effectLst/>
                <a:latin typeface="Univers 57 Condensed" pitchFamily="50" charset="0"/>
              </a:rPr>
              <a:t>: {title: 'Date', format: 'MM-</a:t>
            </a:r>
            <a:r>
              <a:rPr lang="en-US" sz="2000" b="0" i="0" dirty="0" err="1">
                <a:effectLst/>
                <a:latin typeface="Univers 57 Condensed" pitchFamily="50" charset="0"/>
              </a:rPr>
              <a:t>yy</a:t>
            </a:r>
            <a:r>
              <a:rPr lang="en-US" sz="2000" b="0" i="0" dirty="0">
                <a:effectLst/>
                <a:latin typeface="Univers 57 Condensed" pitchFamily="50" charset="0"/>
              </a:rPr>
              <a:t>', gridlines: {count: 7}}, </a:t>
            </a:r>
            <a:endParaRPr lang="en-US" sz="3200" b="0" i="0" dirty="0">
              <a:effectLst/>
              <a:latin typeface="Univers 57 Condensed" pitchFamily="50" charset="0"/>
            </a:endParaRPr>
          </a:p>
          <a:p>
            <a:pPr marL="0" indent="0" algn="l" rtl="0" fontAlgn="base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0" i="0" dirty="0">
                <a:effectLst/>
                <a:latin typeface="Univers 57 Condensed" pitchFamily="50" charset="0"/>
              </a:rPr>
              <a:t>    series: {   0: { color: 'black',  </a:t>
            </a:r>
            <a:r>
              <a:rPr lang="en-US" sz="2000" b="0" i="0" dirty="0" err="1">
                <a:effectLst/>
                <a:latin typeface="Univers 57 Condensed" pitchFamily="50" charset="0"/>
              </a:rPr>
              <a:t>lineWidth</a:t>
            </a:r>
            <a:r>
              <a:rPr lang="en-US" sz="2000" b="0" i="0" dirty="0">
                <a:effectLst/>
                <a:latin typeface="Univers 57 Condensed" pitchFamily="50" charset="0"/>
              </a:rPr>
              <a:t>: 0,  </a:t>
            </a:r>
            <a:r>
              <a:rPr lang="en-US" sz="2000" b="0" i="0" dirty="0" err="1">
                <a:effectLst/>
                <a:latin typeface="Univers 57 Condensed" pitchFamily="50" charset="0"/>
              </a:rPr>
              <a:t>pointsVisible</a:t>
            </a:r>
            <a:r>
              <a:rPr lang="en-US" sz="2000" b="0" i="0" dirty="0">
                <a:effectLst/>
                <a:latin typeface="Univers 57 Condensed" pitchFamily="50" charset="0"/>
              </a:rPr>
              <a:t>: true, </a:t>
            </a:r>
            <a:r>
              <a:rPr lang="en-US" sz="2000" b="0" i="0" dirty="0" err="1">
                <a:effectLst/>
                <a:latin typeface="Univers 57 Condensed" pitchFamily="50" charset="0"/>
              </a:rPr>
              <a:t>pointSize</a:t>
            </a:r>
            <a:r>
              <a:rPr lang="en-US" sz="2000" b="0" i="0" dirty="0">
                <a:effectLst/>
                <a:latin typeface="Univers 57 Condensed" pitchFamily="50" charset="0"/>
              </a:rPr>
              <a:t>: 2, } }, </a:t>
            </a:r>
            <a:endParaRPr lang="en-US" sz="3200" b="0" i="0" dirty="0">
              <a:effectLst/>
              <a:latin typeface="Univers 57 Condensed" pitchFamily="50" charset="0"/>
            </a:endParaRPr>
          </a:p>
          <a:p>
            <a:pPr marL="0" indent="0" algn="l" rtl="0" fontAlgn="base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0" i="0" dirty="0">
                <a:effectLst/>
                <a:latin typeface="Univers 57 Condensed" pitchFamily="50" charset="0"/>
              </a:rPr>
              <a:t>    legend: {position: 'left'}, }); </a:t>
            </a:r>
            <a:endParaRPr lang="en-US" sz="3200" b="0" i="0" dirty="0">
              <a:effectLst/>
              <a:latin typeface="Univers 57 Condensed" pitchFamily="50" charset="0"/>
            </a:endParaRPr>
          </a:p>
          <a:p>
            <a:pPr marL="0" indent="0" algn="l" rtl="0" fontAlgn="base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Univers 57 Condensed" pitchFamily="50" charset="0"/>
              </a:rPr>
              <a:t> </a:t>
            </a:r>
            <a:endParaRPr lang="en-US" sz="3200" b="0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Univers 57 Condensed" pitchFamily="50" charset="0"/>
            </a:endParaRPr>
          </a:p>
          <a:p>
            <a:pPr marL="0" indent="0" algn="l" rtl="0" fontAlgn="base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0" i="1" dirty="0">
                <a:solidFill>
                  <a:schemeClr val="accent2"/>
                </a:solidFill>
                <a:effectLst/>
                <a:latin typeface="Univers 57 Condensed" pitchFamily="50" charset="0"/>
              </a:rPr>
              <a:t>// Print chart </a:t>
            </a:r>
            <a:r>
              <a:rPr lang="en-US" sz="2000" b="0" i="0" dirty="0">
                <a:solidFill>
                  <a:schemeClr val="accent2"/>
                </a:solidFill>
                <a:effectLst/>
                <a:latin typeface="Univers 57 Condensed" pitchFamily="50" charset="0"/>
              </a:rPr>
              <a:t> </a:t>
            </a:r>
            <a:r>
              <a:rPr lang="en-US" sz="2000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Univers 57 Condensed" pitchFamily="50" charset="0"/>
              </a:rPr>
              <a:t> </a:t>
            </a:r>
            <a:endParaRPr lang="en-US" sz="3200" b="0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Univers 57 Condensed" pitchFamily="50" charset="0"/>
            </a:endParaRPr>
          </a:p>
          <a:p>
            <a:pPr marL="0" indent="0" algn="l" rtl="0" fontAlgn="base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0" i="0" dirty="0">
                <a:effectLst/>
                <a:latin typeface="Univers 57 Condensed" pitchFamily="50" charset="0"/>
              </a:rPr>
              <a:t>print (NDCIChart); </a:t>
            </a:r>
          </a:p>
          <a:p>
            <a:pPr marL="0" indent="0" algn="l" rtl="0" fontAlgn="base">
              <a:lnSpc>
                <a:spcPct val="120000"/>
              </a:lnSpc>
              <a:spcBef>
                <a:spcPts val="0"/>
              </a:spcBef>
              <a:buNone/>
            </a:pPr>
            <a:endParaRPr lang="en-US" sz="1800" dirty="0">
              <a:solidFill>
                <a:schemeClr val="accent1">
                  <a:lumMod val="60000"/>
                  <a:lumOff val="40000"/>
                </a:schemeClr>
              </a:solidFill>
              <a:latin typeface="Calibri" panose="020F0502020204030204" pitchFamily="34" charset="0"/>
            </a:endParaRPr>
          </a:p>
          <a:p>
            <a:pPr marL="0" indent="0" algn="l" rtl="0" fontAlgn="base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0" i="0" dirty="0">
                <a:solidFill>
                  <a:srgbClr val="92D050"/>
                </a:solidFill>
                <a:effectLst/>
                <a:latin typeface="Univers 47 Condensed"/>
              </a:rPr>
              <a:t>//Code modified from: https://developers.google.com/earth-engine/apidocs/ui-chart-image-series</a:t>
            </a:r>
            <a:endParaRPr lang="en-US" sz="2000" b="0" i="0" dirty="0">
              <a:solidFill>
                <a:srgbClr val="92D050"/>
              </a:solidFill>
              <a:effectLst/>
              <a:latin typeface="Univers 47 Condensed"/>
            </a:endParaRPr>
          </a:p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15FE036-86AF-4743-BA58-D231E0BE6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2048" y="6423937"/>
            <a:ext cx="1454849" cy="40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952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2C94ED5-0A95-41C9-8CD5-598803A55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03" y="1401474"/>
            <a:ext cx="10321608" cy="52896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7E0171-BE73-4A3F-9488-DA75D74EA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1690688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Univers 67 Condensed" pitchFamily="50" charset="0"/>
              </a:rPr>
              <a:t>// NDCI TIME SERIES CHART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F57C6F-0945-4DB7-AE2E-8F9749DF7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655" y="227919"/>
            <a:ext cx="4474589" cy="264199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2791DBA-0A78-41A9-9E72-E87B5B29D38C}"/>
              </a:ext>
            </a:extLst>
          </p:cNvPr>
          <p:cNvSpPr/>
          <p:nvPr/>
        </p:nvSpPr>
        <p:spPr>
          <a:xfrm>
            <a:off x="1607184" y="1789472"/>
            <a:ext cx="373627" cy="2145736"/>
          </a:xfrm>
          <a:prstGeom prst="ellipse">
            <a:avLst/>
          </a:prstGeom>
          <a:noFill/>
          <a:ln w="57150">
            <a:solidFill>
              <a:srgbClr val="E63A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EDA13-314A-411D-BE4D-3D5E7CD99891}"/>
              </a:ext>
            </a:extLst>
          </p:cNvPr>
          <p:cNvSpPr txBox="1"/>
          <p:nvPr/>
        </p:nvSpPr>
        <p:spPr>
          <a:xfrm>
            <a:off x="1853544" y="1789472"/>
            <a:ext cx="4268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E63A7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NDCI, Sentinel 2, March 22, 2018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0C7104C6-0449-492F-85CA-7B11B43B9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2048" y="6423937"/>
            <a:ext cx="1454849" cy="40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80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0" name="Rectangle 1032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A harmful algal bloom outbreak on Lake Erie viewed from space">
            <a:hlinkClick r:id="rId2"/>
            <a:extLst>
              <a:ext uri="{FF2B5EF4-FFF2-40B4-BE49-F238E27FC236}">
                <a16:creationId xmlns:a16="http://schemas.microsoft.com/office/drawing/2014/main" id="{A34B370D-9B05-4AF0-BA8F-9C1167C039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-894735" y="-501565"/>
            <a:ext cx="13267223" cy="746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48602A-90AA-4BC4-8533-B23B3CCC9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96912" y="3788675"/>
            <a:ext cx="5424397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2500" lnSpcReduction="10000"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5400" dirty="0">
                <a:solidFill>
                  <a:srgbClr val="FFFFFF"/>
                </a:solidFill>
                <a:latin typeface="Univers 57 Condensed" pitchFamily="50" charset="0"/>
                <a:cs typeface="Times New Roman" panose="02020603050405020304" pitchFamily="18" charset="0"/>
              </a:rPr>
              <a:t>Victoria G. Stengel</a:t>
            </a:r>
          </a:p>
          <a:p>
            <a:pPr algn="r"/>
            <a:r>
              <a:rPr lang="en-US" sz="3600" dirty="0">
                <a:solidFill>
                  <a:srgbClr val="FFFFFF"/>
                </a:solidFill>
                <a:latin typeface="Univers 47 Condensed"/>
                <a:cs typeface="Times New Roman" panose="02020603050405020304" pitchFamily="18" charset="0"/>
              </a:rPr>
              <a:t>vstengel@usgs.gov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2D6BA66B-89C0-4A66-8702-87CF3CB5E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1788"/>
            <a:ext cx="391477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97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E9A2C-A1B1-4CFC-9A60-2C25E2AC6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Univers 67 Condensed" pitchFamily="50" charset="0"/>
              </a:rPr>
              <a:t>//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48999-248C-4BB4-A6B8-38D6D4754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75615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31775"/>
            <a:r>
              <a:rPr lang="en-US" sz="1000" dirty="0">
                <a:effectLst/>
                <a:latin typeface="Univers 47 Condensed"/>
              </a:rPr>
              <a:t>Beck, R., Xu, M., Zhan, S., Liu, H., Johansen, R., Tong, S., Yang, B., et al. 2017. “Comparison of Satellite Reflectance Algorithms for Estimating Phycocyanin Values and Cyanobacterial Total Biovolume in a Temperate Reservoir Using Coincident Hyperspectral Aircraft Imagery and Dense Coincident Surface Observations.” Remote Sensing 9 (6): 538. </a:t>
            </a:r>
            <a:r>
              <a:rPr lang="en-US" sz="1000" dirty="0">
                <a:effectLst/>
                <a:latin typeface="Univers 47 Condensed"/>
                <a:hlinkClick r:id="rId2"/>
              </a:rPr>
              <a:t>https://doi.org/10.3390/rs9060538</a:t>
            </a:r>
            <a:r>
              <a:rPr lang="en-US" sz="1000" dirty="0">
                <a:effectLst/>
                <a:latin typeface="Univers 47 Condensed"/>
              </a:rPr>
              <a:t> .</a:t>
            </a:r>
          </a:p>
          <a:p>
            <a:pPr marL="231775"/>
            <a:r>
              <a:rPr lang="en-US" sz="1000" dirty="0">
                <a:effectLst/>
                <a:latin typeface="Univers 47 Condensed"/>
                <a:cs typeface="Segoe UI"/>
              </a:rPr>
              <a:t>Beck, R., Zhan, S., Liu, H., Tong, S., Yang, B., Xu, M., Ye, Z., et al. 2016. “Comparison of Satellite Reflectance Algorithms for Estimating Chlorophyll-a in a Temperate Reservoir Using Coincident Hyperspectral Aircraft Imagery and Dense Coincident Surface Observations.” Remote Sensing of Environment 178 (June): 15–30. </a:t>
            </a:r>
            <a:r>
              <a:rPr lang="en-US" sz="1000" dirty="0">
                <a:effectLst/>
                <a:latin typeface="Univers 47 Condensed"/>
                <a:cs typeface="Segoe UI"/>
                <a:hlinkClick r:id="rId3"/>
              </a:rPr>
              <a:t>https://doi.org/10.1016/j.rse.2016.03.002</a:t>
            </a:r>
            <a:r>
              <a:rPr lang="en-US" sz="1000" dirty="0">
                <a:effectLst/>
                <a:latin typeface="Univers 47 Condensed"/>
                <a:cs typeface="Segoe UI"/>
              </a:rPr>
              <a:t> .</a:t>
            </a:r>
          </a:p>
          <a:p>
            <a:pPr marL="231775"/>
            <a:r>
              <a:rPr lang="en-US" sz="1000" dirty="0">
                <a:effectLst/>
                <a:latin typeface="Univers 47 Condensed"/>
                <a:cs typeface="Segoe UI"/>
              </a:rPr>
              <a:t>Gorelick, N., </a:t>
            </a:r>
            <a:r>
              <a:rPr lang="en-US" sz="1000" dirty="0" err="1">
                <a:effectLst/>
                <a:latin typeface="Univers 47 Condensed"/>
                <a:cs typeface="Segoe UI"/>
              </a:rPr>
              <a:t>Hancher</a:t>
            </a:r>
            <a:r>
              <a:rPr lang="en-US" sz="1000" dirty="0">
                <a:effectLst/>
                <a:latin typeface="Univers 47 Condensed"/>
                <a:cs typeface="Segoe UI"/>
              </a:rPr>
              <a:t>, M., Dixon, M., </a:t>
            </a:r>
            <a:r>
              <a:rPr lang="en-US" sz="1000" dirty="0" err="1">
                <a:effectLst/>
                <a:latin typeface="Univers 47 Condensed"/>
                <a:cs typeface="Segoe UI"/>
              </a:rPr>
              <a:t>Ilyushchenko</a:t>
            </a:r>
            <a:r>
              <a:rPr lang="en-US" sz="1000" dirty="0">
                <a:effectLst/>
                <a:latin typeface="Univers 47 Condensed"/>
                <a:cs typeface="Segoe UI"/>
              </a:rPr>
              <a:t>, S., </a:t>
            </a:r>
            <a:r>
              <a:rPr lang="en-US" sz="1000" dirty="0" err="1">
                <a:effectLst/>
                <a:latin typeface="Univers 47 Condensed"/>
                <a:cs typeface="Segoe UI"/>
              </a:rPr>
              <a:t>Thau</a:t>
            </a:r>
            <a:r>
              <a:rPr lang="en-US" sz="1000" dirty="0">
                <a:effectLst/>
                <a:latin typeface="Univers 47 Condensed"/>
                <a:cs typeface="Segoe UI"/>
              </a:rPr>
              <a:t>, D., and Moore, R. 2017. “Google Earth Engine: Planetary-Scale Geospatial Analysis for Everyone.” Remote Sensing of Environment 202 (December): 18–27. </a:t>
            </a:r>
            <a:r>
              <a:rPr lang="en-US" sz="1000" dirty="0">
                <a:effectLst/>
                <a:latin typeface="Univers 47 Condensed"/>
                <a:cs typeface="Segoe UI"/>
                <a:hlinkClick r:id="rId4"/>
              </a:rPr>
              <a:t>https://doi.org/10.1016/j.rse.2017.06.031</a:t>
            </a:r>
            <a:r>
              <a:rPr lang="en-US" sz="1000" dirty="0">
                <a:effectLst/>
                <a:latin typeface="Univers 47 Condensed"/>
                <a:cs typeface="Segoe UI"/>
              </a:rPr>
              <a:t> .</a:t>
            </a:r>
          </a:p>
          <a:p>
            <a:pPr marL="231775"/>
            <a:r>
              <a:rPr lang="en-US" sz="1000" dirty="0">
                <a:effectLst/>
                <a:latin typeface="Univers 47 Condensed"/>
                <a:cs typeface="Segoe UI"/>
              </a:rPr>
              <a:t>Mascarenhas, V, and Keck, T. 2018. “Marine Optics and Ocean Color Remote Sensing.” In YOUMARES 8 – Oceans Across Boundaries: Learning from Each Other, edited by Simon Jungblut, Viola Liebich, and Maya Bode, 41–54. Cham: Springer International Publishing. </a:t>
            </a:r>
            <a:r>
              <a:rPr lang="en-US" sz="1000" dirty="0">
                <a:effectLst/>
                <a:latin typeface="Univers 47 Condensed"/>
                <a:cs typeface="Segoe UI"/>
                <a:hlinkClick r:id="rId5"/>
              </a:rPr>
              <a:t>https://doi.org/10.1007/978-3-319-93284-2_4</a:t>
            </a:r>
            <a:r>
              <a:rPr lang="en-US" sz="1000" dirty="0">
                <a:effectLst/>
                <a:latin typeface="Univers 47 Condensed"/>
                <a:cs typeface="Segoe UI"/>
              </a:rPr>
              <a:t> .</a:t>
            </a:r>
          </a:p>
          <a:p>
            <a:pPr marL="231775"/>
            <a:r>
              <a:rPr lang="en-US" sz="1000" dirty="0">
                <a:effectLst/>
                <a:latin typeface="Univers 47 Condensed"/>
                <a:cs typeface="Segoe UI"/>
              </a:rPr>
              <a:t>Mishra, S., and Mishra, D. R. 2012. “Normalized Difference Chlorophyll Index: A Novel Model for Remote Estimation of Chlorophyll-a Concentration in Turbid Productive Waters.” Remote Sensing of Environment 117 (February): 394–406. </a:t>
            </a:r>
            <a:r>
              <a:rPr lang="en-US" sz="1000" dirty="0">
                <a:effectLst/>
                <a:latin typeface="Univers 47 Condensed"/>
                <a:cs typeface="Segoe UI"/>
                <a:hlinkClick r:id="rId6"/>
              </a:rPr>
              <a:t>https://doi.org/10.1016/j.rse.2011.10.016</a:t>
            </a:r>
            <a:r>
              <a:rPr lang="en-US" sz="1000" dirty="0">
                <a:effectLst/>
                <a:latin typeface="Univers 47 Condensed"/>
                <a:cs typeface="Segoe UI"/>
              </a:rPr>
              <a:t> .</a:t>
            </a:r>
          </a:p>
          <a:p>
            <a:pPr marL="231775"/>
            <a:r>
              <a:rPr lang="en-US" sz="1000" dirty="0">
                <a:effectLst/>
                <a:latin typeface="Univers 47 Condensed"/>
              </a:rPr>
              <a:t>Mobley, C. D. 1999. “Estimation of the Remote-Sensing Reflectance from above-Surface Measurements.” Applied Optics 38 (36): 7442. </a:t>
            </a:r>
            <a:r>
              <a:rPr lang="en-US" sz="1000" dirty="0">
                <a:effectLst/>
                <a:latin typeface="Univers 47 Condensed"/>
                <a:hlinkClick r:id="rId7"/>
              </a:rPr>
              <a:t>https://doi.org/10.1364/AO.38.007442</a:t>
            </a:r>
            <a:r>
              <a:rPr lang="en-US" sz="1000" dirty="0">
                <a:effectLst/>
                <a:latin typeface="Univers 47 Condensed"/>
              </a:rPr>
              <a:t> .</a:t>
            </a:r>
          </a:p>
          <a:p>
            <a:pPr marL="231775"/>
            <a:r>
              <a:rPr lang="en-US" sz="1000" dirty="0">
                <a:effectLst/>
                <a:latin typeface="Univers 47 Condensed"/>
              </a:rPr>
              <a:t>Robinson, I. S. 1983. “Satellite Observations of Ocean Colour.” Philosophical Transactions of the Royal Society of London. Series A, Mathematical and Physical Sciences 309 (1508): 415–32. </a:t>
            </a:r>
            <a:r>
              <a:rPr lang="en-US" sz="1000" dirty="0">
                <a:effectLst/>
                <a:latin typeface="Univers 47 Condensed"/>
                <a:hlinkClick r:id="rId8"/>
              </a:rPr>
              <a:t>https://doi.org/10.1098/rsta.1983.0052</a:t>
            </a:r>
            <a:r>
              <a:rPr lang="en-US" sz="1000" dirty="0">
                <a:effectLst/>
                <a:latin typeface="Univers 47 Condensed"/>
              </a:rPr>
              <a:t> .</a:t>
            </a:r>
          </a:p>
          <a:p>
            <a:pPr marL="231775"/>
            <a:r>
              <a:rPr lang="en-US" sz="1000" dirty="0">
                <a:effectLst/>
                <a:latin typeface="Univers 47 Condensed"/>
                <a:cs typeface="Segoe UI"/>
              </a:rPr>
              <a:t>Roy, S., Trochim, E., Robitaille, A. L., and </a:t>
            </a:r>
            <a:r>
              <a:rPr lang="en-US" sz="1000" dirty="0" err="1">
                <a:effectLst/>
                <a:latin typeface="Univers 47 Condensed"/>
                <a:cs typeface="Segoe UI"/>
              </a:rPr>
              <a:t>Pasquarella</a:t>
            </a:r>
            <a:r>
              <a:rPr lang="en-US" sz="1000" dirty="0">
                <a:effectLst/>
                <a:latin typeface="Univers 47 Condensed"/>
                <a:cs typeface="Segoe UI"/>
              </a:rPr>
              <a:t>, V. 2022. “Samapriya/Awesome-Gee-Community-Datasets: Community Catalog.” Zenodo. </a:t>
            </a:r>
            <a:r>
              <a:rPr lang="en-US" sz="1000" dirty="0">
                <a:effectLst/>
                <a:latin typeface="Univers 47 Condensed"/>
                <a:cs typeface="Segoe UI"/>
                <a:hlinkClick r:id="rId9"/>
              </a:rPr>
              <a:t>https://doi.org/10.5281/ZENODO.7144934</a:t>
            </a:r>
            <a:r>
              <a:rPr lang="en-US" sz="1000" dirty="0">
                <a:effectLst/>
                <a:latin typeface="Univers 47 Condensed"/>
                <a:cs typeface="Segoe UI"/>
              </a:rPr>
              <a:t> .</a:t>
            </a:r>
          </a:p>
          <a:p>
            <a:pPr marL="231775"/>
            <a:r>
              <a:rPr lang="en-US" sz="1000" dirty="0">
                <a:effectLst/>
                <a:latin typeface="Univers 47 Condensed"/>
              </a:rPr>
              <a:t>Sievers, J. M., Stengel, V. G., and Trevino, J. M. 2022. “Surface-Water Characteristics and Phytoplankton Taxonomy in Selected North Texas Reservoirs Using Biological, Hyperspectral, and Water-Quality Methods, 2019-2020.” U.S. Geological Survey. </a:t>
            </a:r>
            <a:r>
              <a:rPr lang="en-US" sz="1000" dirty="0">
                <a:effectLst/>
                <a:latin typeface="Univers 47 Condensed"/>
                <a:hlinkClick r:id="rId10"/>
              </a:rPr>
              <a:t>https://doi.org/10.5066/P9X1R5IM</a:t>
            </a:r>
            <a:r>
              <a:rPr lang="en-US" sz="1000" dirty="0">
                <a:effectLst/>
                <a:latin typeface="Univers 47 Condensed"/>
              </a:rPr>
              <a:t> .</a:t>
            </a:r>
          </a:p>
          <a:p>
            <a:pPr marL="231775"/>
            <a:r>
              <a:rPr lang="en-US" sz="1000" dirty="0">
                <a:effectLst/>
                <a:latin typeface="Univers 47 Condensed"/>
              </a:rPr>
              <a:t>Slonecker, T., Bufford, B., Graham, J., Carpenter, K., </a:t>
            </a:r>
            <a:r>
              <a:rPr lang="en-US" sz="1000" dirty="0" err="1">
                <a:effectLst/>
                <a:latin typeface="Univers 47 Condensed"/>
              </a:rPr>
              <a:t>Opstal</a:t>
            </a:r>
            <a:r>
              <a:rPr lang="en-US" sz="1000" dirty="0">
                <a:effectLst/>
                <a:latin typeface="Univers 47 Condensed"/>
              </a:rPr>
              <a:t>, </a:t>
            </a:r>
            <a:r>
              <a:rPr lang="en-US" sz="1000" dirty="0">
                <a:latin typeface="Univers 47 Condensed"/>
              </a:rPr>
              <a:t>D., </a:t>
            </a:r>
            <a:r>
              <a:rPr lang="en-US" sz="1000" dirty="0">
                <a:effectLst/>
                <a:latin typeface="Univers 47 Condensed"/>
              </a:rPr>
              <a:t>Simon, N., and Hall, N. 2021. “Hyperspectral Reflectance Characteristics of Cyanobacteria.” Advances in Remote Sensing 10 (03): 66–77. </a:t>
            </a:r>
            <a:r>
              <a:rPr lang="en-US" sz="1000" dirty="0">
                <a:effectLst/>
                <a:latin typeface="Univers 47 Condensed"/>
                <a:hlinkClick r:id="rId11"/>
              </a:rPr>
              <a:t>https://doi.org/10.4236/ars.2021.103004</a:t>
            </a:r>
            <a:r>
              <a:rPr lang="en-US" sz="1000" dirty="0">
                <a:effectLst/>
                <a:latin typeface="Univers 47 Condensed"/>
              </a:rPr>
              <a:t> .</a:t>
            </a:r>
          </a:p>
          <a:p>
            <a:pPr marL="231775"/>
            <a:r>
              <a:rPr lang="en-US" sz="1000" dirty="0">
                <a:effectLst/>
                <a:latin typeface="Univers 47 Condensed"/>
              </a:rPr>
              <a:t>Woodcock, C. E., Loveland, </a:t>
            </a:r>
            <a:r>
              <a:rPr lang="en-US" sz="1000" dirty="0">
                <a:latin typeface="Univers 47 Condensed"/>
              </a:rPr>
              <a:t>T.</a:t>
            </a:r>
            <a:r>
              <a:rPr lang="en-US" sz="1000" dirty="0">
                <a:effectLst/>
                <a:latin typeface="Univers 47 Condensed"/>
              </a:rPr>
              <a:t> R., Herold, M., and Bauer, M. E. 2020. “Transitioning from Change Detection to Monitoring with Remote Sensing: A Paradigm Shift.” Remote Sensing of Environment 238 (March): 111558. </a:t>
            </a:r>
            <a:r>
              <a:rPr lang="en-US" sz="1000" dirty="0">
                <a:effectLst/>
                <a:latin typeface="Univers 47 Condensed"/>
                <a:hlinkClick r:id="rId12"/>
              </a:rPr>
              <a:t>https://doi.org/10.1016/j.rse.2019.111558</a:t>
            </a:r>
            <a:r>
              <a:rPr lang="en-US" sz="1000" dirty="0">
                <a:effectLst/>
                <a:latin typeface="Univers 47 Condensed"/>
              </a:rPr>
              <a:t> .</a:t>
            </a:r>
            <a:endParaRPr lang="en-US" dirty="0">
              <a:latin typeface="Calibri" panose="020F0502020204030204"/>
              <a:cs typeface="Calibri" panose="020F0502020204030204"/>
            </a:endParaRPr>
          </a:p>
          <a:p>
            <a:pPr marL="231775"/>
            <a:r>
              <a:rPr lang="en-US" sz="1000" dirty="0">
                <a:latin typeface="Univers 47 Condensed"/>
                <a:cs typeface="Segoe UI"/>
              </a:rPr>
              <a:t>USGS EROS, "</a:t>
            </a:r>
            <a:r>
              <a:rPr lang="en-US" sz="1000" dirty="0">
                <a:latin typeface="Univers 47 Condensed"/>
              </a:rPr>
              <a:t>Landsat Normalized Difference Vegetation Index." </a:t>
            </a:r>
            <a:r>
              <a:rPr lang="en-US" sz="1000" dirty="0">
                <a:latin typeface="Univers 47 Condensed"/>
                <a:ea typeface="+mn-lt"/>
                <a:cs typeface="+mn-lt"/>
                <a:hlinkClick r:id="rId13"/>
              </a:rPr>
              <a:t>Landsat Normalized Difference Vegetation Index | U.S. Geological Survey (usgs.gov)</a:t>
            </a:r>
            <a:endParaRPr lang="en-US" dirty="0">
              <a:cs typeface="Calibri" panose="020F0502020204030204"/>
            </a:endParaRPr>
          </a:p>
          <a:p>
            <a:pPr marL="231775"/>
            <a:endParaRPr lang="en-US" sz="1800" dirty="0">
              <a:latin typeface="Segoe UI"/>
              <a:cs typeface="Segoe U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E7C5414-146E-451B-BF20-A916D26F7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2048" y="6423937"/>
            <a:ext cx="1454849" cy="40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898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&lt;p&gt;&lt;strong&gt;Fig. 9.4.&lt;/strong&gt; A shallow coral reef, an example of the euphotic zone&lt;/p&gt;&#10;">
            <a:extLst>
              <a:ext uri="{FF2B5EF4-FFF2-40B4-BE49-F238E27FC236}">
                <a16:creationId xmlns:a16="http://schemas.microsoft.com/office/drawing/2014/main" id="{1C42A9FD-F5CD-40F8-B467-48A465D7D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82090" y="-2876357"/>
            <a:ext cx="11005878" cy="1241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7E5F06-0B43-4E98-8525-E356E6988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1242873"/>
          </a:xfrm>
        </p:spPr>
        <p:txBody>
          <a:bodyPr>
            <a:normAutofit fontScale="90000"/>
          </a:bodyPr>
          <a:lstStyle/>
          <a:p>
            <a:r>
              <a:rPr lang="en-US" sz="5400" b="1" i="0" dirty="0">
                <a:solidFill>
                  <a:schemeClr val="bg1"/>
                </a:solidFill>
                <a:effectLst/>
                <a:latin typeface="Univers 67 Condensed" pitchFamily="50" charset="0"/>
              </a:rPr>
              <a:t>// AQUATIC LIGHT PENETRATION AND </a:t>
            </a:r>
            <a:br>
              <a:rPr lang="en-US" sz="5400" b="1" i="0" dirty="0">
                <a:solidFill>
                  <a:schemeClr val="bg1"/>
                </a:solidFill>
                <a:effectLst/>
                <a:latin typeface="Univers 67 Condensed" pitchFamily="50" charset="0"/>
              </a:rPr>
            </a:br>
            <a:r>
              <a:rPr lang="en-US" sz="5400" b="1" i="0" dirty="0">
                <a:solidFill>
                  <a:schemeClr val="bg1"/>
                </a:solidFill>
                <a:effectLst/>
                <a:latin typeface="Univers 67 Condensed" pitchFamily="50" charset="0"/>
              </a:rPr>
              <a:t>// ABSORPTION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2E0A49-2789-40CB-AC95-3C15F1BCB8C4}"/>
              </a:ext>
            </a:extLst>
          </p:cNvPr>
          <p:cNvSpPr txBox="1"/>
          <p:nvPr/>
        </p:nvSpPr>
        <p:spPr>
          <a:xfrm>
            <a:off x="32551" y="1657057"/>
            <a:ext cx="666121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Univers 67 Condensed" pitchFamily="50" charset="0"/>
              </a:rPr>
              <a:t>“The measured signal is a function of all conditions and constituents of the atmosphere and the water. </a:t>
            </a:r>
            <a:r>
              <a:rPr lang="en-US" dirty="0">
                <a:solidFill>
                  <a:srgbClr val="000000"/>
                </a:solidFill>
                <a:latin typeface="Univers 67 Condensed" pitchFamily="50" charset="0"/>
              </a:rPr>
              <a:t>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Univers 67 Condensed" pitchFamily="50" charset="0"/>
              </a:rPr>
              <a:t>he retrieved TOA [(top of atmosphere)] signal contains approximately 90% atmospheric and 10% oceanic information.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rgbClr val="000000"/>
              </a:solidFill>
              <a:latin typeface="Univers 67 Condensed" pitchFamily="50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0000"/>
                </a:solidFill>
                <a:latin typeface="Univers 67 Condensed" pitchFamily="50" charset="0"/>
              </a:rPr>
              <a:t>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Univers 67 Condensed" pitchFamily="50" charset="0"/>
              </a:rPr>
              <a:t>he TOA measurement changes with the spectrum and the viewing geometry.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rgbClr val="000000"/>
              </a:solidFill>
              <a:latin typeface="Univers 67 Condensed" pitchFamily="50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0000"/>
                </a:solidFill>
                <a:latin typeface="Univers 67 Condensed" pitchFamily="50" charset="0"/>
              </a:rPr>
              <a:t>I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Univers 67 Condensed" pitchFamily="50" charset="0"/>
              </a:rPr>
              <a:t>n the near infrared we expect a very low or no signal above (clear) water bodies due to the strong absorptive properties of waters beyond 750 nm but a high response in the blue visible range. 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rgbClr val="000000"/>
              </a:solidFill>
              <a:latin typeface="Univers 67 Condensed" pitchFamily="50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Univers 67 Condensed" pitchFamily="50" charset="0"/>
              </a:rPr>
              <a:t>W</a:t>
            </a:r>
            <a:r>
              <a:rPr lang="en-US" b="0" i="0" dirty="0">
                <a:solidFill>
                  <a:schemeClr val="bg1"/>
                </a:solidFill>
                <a:effectLst/>
                <a:latin typeface="Univers 67 Condensed" pitchFamily="50" charset="0"/>
              </a:rPr>
              <a:t>ater-color measurement instruments are designed to </a:t>
            </a:r>
            <a:r>
              <a:rPr lang="en-US" dirty="0">
                <a:solidFill>
                  <a:schemeClr val="bg1"/>
                </a:solidFill>
                <a:latin typeface="Univers 67 Condensed" pitchFamily="50" charset="0"/>
              </a:rPr>
              <a:t>record data </a:t>
            </a:r>
            <a:r>
              <a:rPr lang="en-US" b="0" i="0" dirty="0">
                <a:solidFill>
                  <a:schemeClr val="bg1"/>
                </a:solidFill>
                <a:effectLst/>
                <a:latin typeface="Univers 67 Condensed" pitchFamily="50" charset="0"/>
              </a:rPr>
              <a:t>mostly within the optical spectrum in the visible and near infra-red </a:t>
            </a:r>
            <a:r>
              <a:rPr lang="en-US" b="0" i="0" dirty="0">
                <a:solidFill>
                  <a:srgbClr val="000000"/>
                </a:solidFill>
                <a:effectLst/>
                <a:latin typeface="Univers 67 Condensed" pitchFamily="50" charset="0"/>
              </a:rPr>
              <a:t>from 380 to 800 nm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Univers 47 Condensed"/>
              </a:rPr>
              <a:t> 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Univers 67 Condensed" pitchFamily="50" charset="0"/>
              </a:rPr>
              <a:t>” - 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Univers 47 Condensed"/>
              </a:rPr>
              <a:t>Mascarenhas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Univers 47 Condensed"/>
              </a:rPr>
              <a:t>, 2018</a:t>
            </a:r>
            <a:endParaRPr lang="en-US" b="0" i="0" dirty="0">
              <a:solidFill>
                <a:schemeClr val="bg1"/>
              </a:solidFill>
              <a:effectLst/>
              <a:latin typeface="Univers 67 Condensed" pitchFamily="50" charset="0"/>
            </a:endParaRPr>
          </a:p>
        </p:txBody>
      </p:sp>
      <p:pic>
        <p:nvPicPr>
          <p:cNvPr id="1032" name="Picture 8" descr="&lt;p&gt;&lt;strong&gt;Fig. 9.7.&lt;/strong&gt; Visible colors of light penetrate differently into the ocean depths, as seen in this image depicting light penetration in Lake Superior. Longer wavelengths such as red are absorbed at a shallower depth than shorter wavelengths such as blue, which penetrates to a deeper depth.&lt;/p&gt;&#10;">
            <a:hlinkClick r:id="rId3"/>
            <a:extLst>
              <a:ext uri="{FF2B5EF4-FFF2-40B4-BE49-F238E27FC236}">
                <a16:creationId xmlns:a16="http://schemas.microsoft.com/office/drawing/2014/main" id="{B7E593F0-6DC0-4BD4-BAE9-AF0AA8A48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822" y="1657057"/>
            <a:ext cx="4663744" cy="4062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FA8CD6-9C7F-47E8-A69B-CD7AC44986E5}"/>
              </a:ext>
            </a:extLst>
          </p:cNvPr>
          <p:cNvSpPr txBox="1"/>
          <p:nvPr/>
        </p:nvSpPr>
        <p:spPr>
          <a:xfrm>
            <a:off x="7134822" y="5719696"/>
            <a:ext cx="46637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Univers 67 Condensed" pitchFamily="50" charset="0"/>
              </a:rPr>
              <a:t>D</a:t>
            </a:r>
            <a:r>
              <a:rPr lang="en-US" b="0" i="0" dirty="0">
                <a:solidFill>
                  <a:schemeClr val="bg1"/>
                </a:solidFill>
                <a:effectLst/>
                <a:latin typeface="Univers 67 Condensed" pitchFamily="50" charset="0"/>
              </a:rPr>
              <a:t>epth penetration for the visible light spectrum </a:t>
            </a:r>
            <a:r>
              <a:rPr lang="en-US" b="0" i="0" dirty="0">
                <a:solidFill>
                  <a:schemeClr val="bg1"/>
                </a:solidFill>
                <a:effectLst/>
                <a:latin typeface="Univers 47 Condensed"/>
              </a:rPr>
              <a:t>(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Univers 47 Condensed"/>
              </a:rPr>
              <a:t>Image credit: 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Univers 47 Condensed"/>
                <a:hlinkClick r:id="rId3"/>
              </a:rPr>
              <a:t>Light in the Ocean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Univers 47 Condensed"/>
              </a:rPr>
              <a:t>) </a:t>
            </a:r>
            <a:endParaRPr lang="en-US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BA11B734-58B0-49BD-BC6C-8BD4408FB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2048" y="6423937"/>
            <a:ext cx="1454849" cy="40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3478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hlinkClick r:id="rId2"/>
            <a:extLst>
              <a:ext uri="{FF2B5EF4-FFF2-40B4-BE49-F238E27FC236}">
                <a16:creationId xmlns:a16="http://schemas.microsoft.com/office/drawing/2014/main" id="{3524A539-936D-4E43-8229-2B0CC7DFA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2433" y="2277546"/>
            <a:ext cx="13085686" cy="870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1E3088-1861-46E6-8F75-2C15A78D221A}"/>
              </a:ext>
            </a:extLst>
          </p:cNvPr>
          <p:cNvSpPr txBox="1"/>
          <p:nvPr/>
        </p:nvSpPr>
        <p:spPr>
          <a:xfrm>
            <a:off x="683581" y="5816257"/>
            <a:ext cx="46767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u="none" strike="noStrike" dirty="0">
                <a:effectLst/>
                <a:latin typeface="Univers 47 Condensed"/>
              </a:rPr>
              <a:t>Atmosphere correction, Robinson, 1983 </a:t>
            </a:r>
            <a:endParaRPr lang="en-US" sz="1600" dirty="0">
              <a:latin typeface="Univers 47 Condensed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7E5F06-0B43-4E98-8525-E356E6988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1242873"/>
          </a:xfrm>
        </p:spPr>
        <p:txBody>
          <a:bodyPr>
            <a:normAutofit/>
          </a:bodyPr>
          <a:lstStyle/>
          <a:p>
            <a:r>
              <a:rPr lang="en-US" sz="5400" b="1" i="0" dirty="0">
                <a:effectLst/>
                <a:latin typeface="Univers 67 Condensed" pitchFamily="50" charset="0"/>
              </a:rPr>
              <a:t>// AQUATIC REFLECTANCE </a:t>
            </a:r>
            <a:endParaRPr lang="en-US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8B40D9-F7EB-43B4-9B44-A4A1872885CA}"/>
              </a:ext>
            </a:extLst>
          </p:cNvPr>
          <p:cNvSpPr txBox="1"/>
          <p:nvPr/>
        </p:nvSpPr>
        <p:spPr>
          <a:xfrm>
            <a:off x="568172" y="1189318"/>
            <a:ext cx="112536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 rtl="0" fontAlgn="base">
              <a:buFont typeface="Wingdings" panose="05000000000000000000" pitchFamily="2" charset="2"/>
              <a:buChar char="ü"/>
            </a:pPr>
            <a:r>
              <a:rPr lang="en-US" b="1" i="0" u="none" strike="noStrike" dirty="0">
                <a:effectLst/>
                <a:latin typeface="Univers 57 Condensed" pitchFamily="50" charset="0"/>
              </a:rPr>
              <a:t>Radiative transfer theory </a:t>
            </a:r>
            <a:r>
              <a:rPr lang="en-US" b="0" i="0" u="none" strike="noStrike" dirty="0">
                <a:effectLst/>
                <a:latin typeface="Univers 57 Condensed" pitchFamily="50" charset="0"/>
              </a:rPr>
              <a:t>describes the radiance propagation in an absorbing, emitting, and scattering 3D medium.</a:t>
            </a:r>
            <a:r>
              <a:rPr lang="en-US" b="0" i="0" dirty="0">
                <a:effectLst/>
                <a:latin typeface="Univers 57 Condensed" pitchFamily="50" charset="0"/>
              </a:rPr>
              <a:t>​</a:t>
            </a:r>
          </a:p>
          <a:p>
            <a:pPr marL="285750" indent="-285750" algn="l" rtl="0" fontAlgn="base">
              <a:buFont typeface="Wingdings" panose="05000000000000000000" pitchFamily="2" charset="2"/>
              <a:buChar char="ü"/>
            </a:pPr>
            <a:r>
              <a:rPr lang="en-US" b="1" i="0" u="none" strike="noStrike" dirty="0">
                <a:effectLst/>
                <a:latin typeface="Univers 57 Condensed" pitchFamily="50" charset="0"/>
              </a:rPr>
              <a:t>Energy balance</a:t>
            </a:r>
            <a:r>
              <a:rPr lang="en-US" b="0" i="0" u="none" strike="noStrike" dirty="0">
                <a:effectLst/>
                <a:latin typeface="Univers 57 Condensed" pitchFamily="50" charset="0"/>
              </a:rPr>
              <a:t>: Incident Energy = Absorbed Energy + Transmitted Energy + Reflected Energy (Mobley, 1999).</a:t>
            </a:r>
            <a:endParaRPr lang="en-US" b="0" i="0" dirty="0">
              <a:effectLst/>
              <a:latin typeface="Univers 57 Condensed" pitchFamily="50" charset="0"/>
            </a:endParaRPr>
          </a:p>
          <a:p>
            <a:endParaRPr lang="en-US" dirty="0"/>
          </a:p>
        </p:txBody>
      </p:sp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1508068F-1DBF-42F7-B30F-5A1A34A97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81" y="1989897"/>
            <a:ext cx="4676775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2E0A49-2789-40CB-AC95-3C15F1BCB8C4}"/>
              </a:ext>
            </a:extLst>
          </p:cNvPr>
          <p:cNvSpPr txBox="1"/>
          <p:nvPr/>
        </p:nvSpPr>
        <p:spPr>
          <a:xfrm>
            <a:off x="6033856" y="3027259"/>
            <a:ext cx="33226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0" i="1" u="none" strike="noStrike" dirty="0">
                <a:effectLst/>
                <a:latin typeface="Univers 47 Condensed"/>
              </a:rPr>
              <a:t>Lambertian surface/perfect reflector vs. surface roughness from wind causes increased light scattering, glint, and white caps, which affect the spectra..</a:t>
            </a:r>
            <a:endParaRPr lang="en-US" dirty="0">
              <a:latin typeface="Univers 47 Condensed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B85FD0F-3ABD-4C61-9283-8A04F1F1D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1535" y="3147320"/>
            <a:ext cx="19716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C878FACF-2C26-4D2D-8E3C-D18165739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2048" y="6423937"/>
            <a:ext cx="1454849" cy="40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78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E5F06-0B43-4E98-8525-E356E6988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1353800" cy="1242873"/>
          </a:xfrm>
        </p:spPr>
        <p:txBody>
          <a:bodyPr>
            <a:normAutofit/>
          </a:bodyPr>
          <a:lstStyle/>
          <a:p>
            <a:r>
              <a:rPr lang="en-US" sz="5400" b="1" i="0" dirty="0">
                <a:effectLst/>
                <a:latin typeface="Univers 67 Condensed" pitchFamily="50" charset="0"/>
              </a:rPr>
              <a:t>// </a:t>
            </a:r>
            <a:r>
              <a:rPr lang="en-US" sz="5400" b="1" dirty="0">
                <a:latin typeface="Univers 67 Condensed" pitchFamily="50" charset="0"/>
              </a:rPr>
              <a:t>AQUATIC CHLOROPHYLL-a SPECTRA</a:t>
            </a:r>
            <a:endParaRPr lang="en-US" sz="54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36DFF15-1EFF-4575-8065-4F8E75897F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776"/>
          <a:stretch/>
        </p:blipFill>
        <p:spPr bwMode="auto">
          <a:xfrm>
            <a:off x="435694" y="5913918"/>
            <a:ext cx="4844172" cy="73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38DB8BF3-0E77-49D2-9D28-EBFDB44E4F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3" r="50424"/>
          <a:stretch/>
        </p:blipFill>
        <p:spPr bwMode="auto">
          <a:xfrm>
            <a:off x="6469693" y="966364"/>
            <a:ext cx="4024821" cy="2715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A39308D3-82AC-40AB-93F8-CD89FEFE69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39" r="4068"/>
          <a:stretch/>
        </p:blipFill>
        <p:spPr bwMode="auto">
          <a:xfrm>
            <a:off x="6469693" y="3690837"/>
            <a:ext cx="4024822" cy="271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43CCE1-DA49-4FC5-9B95-4C54DBAA8D96}"/>
              </a:ext>
            </a:extLst>
          </p:cNvPr>
          <p:cNvSpPr txBox="1"/>
          <p:nvPr/>
        </p:nvSpPr>
        <p:spPr>
          <a:xfrm>
            <a:off x="6609635" y="6392701"/>
            <a:ext cx="3744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Univers 47 Condensed"/>
              </a:rPr>
              <a:t>Cyanobacteria lab spectra, </a:t>
            </a:r>
            <a:r>
              <a:rPr lang="en-US" sz="1400" dirty="0" err="1">
                <a:solidFill>
                  <a:schemeClr val="tx2">
                    <a:lumMod val="75000"/>
                  </a:schemeClr>
                </a:solidFill>
                <a:latin typeface="Univers 47 Condensed"/>
              </a:rPr>
              <a:t>Slonecker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Univers 47 Condensed"/>
              </a:rPr>
              <a:t>, et al., 2021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81EDCC-9CD1-4B49-B9B0-E46411FAEB90}"/>
              </a:ext>
            </a:extLst>
          </p:cNvPr>
          <p:cNvSpPr txBox="1"/>
          <p:nvPr/>
        </p:nvSpPr>
        <p:spPr>
          <a:xfrm>
            <a:off x="435694" y="6583060"/>
            <a:ext cx="48441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Univers 47 Condensed"/>
              </a:rPr>
              <a:t>Cyanobacteria bloom spectra, Beck, et al., 2017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D4C36D7E-BDCF-4F5D-9D30-7C4C7DA7B5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7" r="23039" b="30174"/>
          <a:stretch/>
        </p:blipFill>
        <p:spPr bwMode="auto">
          <a:xfrm>
            <a:off x="758279" y="3078576"/>
            <a:ext cx="3857696" cy="280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616121-2CD1-40EE-A0E1-6C724307304A}"/>
              </a:ext>
            </a:extLst>
          </p:cNvPr>
          <p:cNvSpPr txBox="1"/>
          <p:nvPr/>
        </p:nvSpPr>
        <p:spPr>
          <a:xfrm>
            <a:off x="435694" y="2770799"/>
            <a:ext cx="6033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Univers 47 Condensed"/>
              </a:rPr>
              <a:t>Electromagnetic spectrum, image credit: </a:t>
            </a: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Univers 47 Condensed"/>
                <a:hlinkClick r:id="rId4"/>
              </a:rPr>
              <a:t>Wikipedia commons </a:t>
            </a:r>
            <a:endParaRPr lang="en-US" sz="1400" dirty="0">
              <a:solidFill>
                <a:schemeClr val="tx2">
                  <a:lumMod val="75000"/>
                </a:schemeClr>
              </a:solidFill>
              <a:latin typeface="Univers 47 Condense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9052C6-5692-453D-B38A-7A4D74149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23" y="980742"/>
            <a:ext cx="4345944" cy="1862548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C4ECACD7-2418-486E-9FF4-B02FDE0B3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2048" y="6423937"/>
            <a:ext cx="1454849" cy="40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69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0">
            <a:extLst>
              <a:ext uri="{FF2B5EF4-FFF2-40B4-BE49-F238E27FC236}">
                <a16:creationId xmlns:a16="http://schemas.microsoft.com/office/drawing/2014/main" id="{456801F8-3354-BB1C-1962-56101A245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476" y="1177560"/>
            <a:ext cx="12001434" cy="53195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BDE8F24-A01F-4A71-8BD7-0DA7038A8468}"/>
              </a:ext>
            </a:extLst>
          </p:cNvPr>
          <p:cNvSpPr/>
          <p:nvPr/>
        </p:nvSpPr>
        <p:spPr>
          <a:xfrm>
            <a:off x="5441278" y="1183281"/>
            <a:ext cx="496008" cy="47593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A3D697A-1F88-4E1E-95FF-5B725287F629}"/>
              </a:ext>
            </a:extLst>
          </p:cNvPr>
          <p:cNvCxnSpPr/>
          <p:nvPr/>
        </p:nvCxnSpPr>
        <p:spPr>
          <a:xfrm flipH="1">
            <a:off x="5119253" y="1299425"/>
            <a:ext cx="8660" cy="4476747"/>
          </a:xfrm>
          <a:prstGeom prst="straightConnector1">
            <a:avLst/>
          </a:prstGeom>
          <a:ln w="57150"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C9ED0A2-98DA-4CBC-AD9D-317B5DAFF770}"/>
              </a:ext>
            </a:extLst>
          </p:cNvPr>
          <p:cNvCxnSpPr>
            <a:cxnSpLocks/>
          </p:cNvCxnSpPr>
          <p:nvPr/>
        </p:nvCxnSpPr>
        <p:spPr>
          <a:xfrm flipH="1">
            <a:off x="5843729" y="1301486"/>
            <a:ext cx="8660" cy="4575708"/>
          </a:xfrm>
          <a:prstGeom prst="straightConnector1">
            <a:avLst/>
          </a:prstGeom>
          <a:ln w="57150"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BA2F1F2-866E-403A-BC81-41C1953C6E71}"/>
              </a:ext>
            </a:extLst>
          </p:cNvPr>
          <p:cNvSpPr txBox="1"/>
          <p:nvPr/>
        </p:nvSpPr>
        <p:spPr>
          <a:xfrm>
            <a:off x="2254703" y="6019345"/>
            <a:ext cx="7384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 dirty="0">
                <a:solidFill>
                  <a:srgbClr val="0070C0"/>
                </a:solidFill>
                <a:latin typeface="Times"/>
                <a:cs typeface="Calibri"/>
              </a:rPr>
              <a:t>Blue</a:t>
            </a:r>
            <a:endParaRPr lang="en-US" i="1" dirty="0">
              <a:solidFill>
                <a:srgbClr val="0070C0"/>
              </a:solidFill>
              <a:latin typeface="Time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8E9D3-0C0C-4C1C-BC4C-1C2075601C2B}"/>
              </a:ext>
            </a:extLst>
          </p:cNvPr>
          <p:cNvSpPr txBox="1"/>
          <p:nvPr/>
        </p:nvSpPr>
        <p:spPr>
          <a:xfrm>
            <a:off x="3642631" y="6019344"/>
            <a:ext cx="8291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 dirty="0">
                <a:solidFill>
                  <a:srgbClr val="00B050"/>
                </a:solidFill>
                <a:latin typeface="Times"/>
                <a:cs typeface="Calibri"/>
              </a:rPr>
              <a:t>Green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1B1831-706E-44FA-8437-5A4834FF7E25}"/>
              </a:ext>
            </a:extLst>
          </p:cNvPr>
          <p:cNvSpPr txBox="1"/>
          <p:nvPr/>
        </p:nvSpPr>
        <p:spPr>
          <a:xfrm>
            <a:off x="5211988" y="5979760"/>
            <a:ext cx="7384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 dirty="0">
                <a:solidFill>
                  <a:srgbClr val="FF0000"/>
                </a:solidFill>
                <a:latin typeface="Times"/>
                <a:cs typeface="Calibri"/>
              </a:rPr>
              <a:t>Red</a:t>
            </a:r>
            <a:endParaRPr lang="en-US" i="1" dirty="0">
              <a:solidFill>
                <a:srgbClr val="FF0000"/>
              </a:solidFill>
              <a:latin typeface="Time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B1024A-EDDA-409F-9BB7-20282D4E59B3}"/>
              </a:ext>
            </a:extLst>
          </p:cNvPr>
          <p:cNvSpPr txBox="1"/>
          <p:nvPr/>
        </p:nvSpPr>
        <p:spPr>
          <a:xfrm>
            <a:off x="6618059" y="5973987"/>
            <a:ext cx="7384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 dirty="0">
                <a:solidFill>
                  <a:srgbClr val="C00000"/>
                </a:solidFill>
                <a:latin typeface="Times"/>
                <a:cs typeface="Calibri"/>
              </a:rPr>
              <a:t>NIR</a:t>
            </a:r>
            <a:endParaRPr lang="en-US" i="1" dirty="0">
              <a:solidFill>
                <a:srgbClr val="C00000"/>
              </a:solidFill>
              <a:latin typeface="Time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62BE9F9-850E-4B7E-95F6-203C8CB04030}"/>
              </a:ext>
            </a:extLst>
          </p:cNvPr>
          <p:cNvCxnSpPr>
            <a:cxnSpLocks/>
          </p:cNvCxnSpPr>
          <p:nvPr/>
        </p:nvCxnSpPr>
        <p:spPr>
          <a:xfrm flipH="1">
            <a:off x="6267637" y="1190626"/>
            <a:ext cx="44534" cy="4752009"/>
          </a:xfrm>
          <a:prstGeom prst="straightConnector1">
            <a:avLst/>
          </a:prstGeom>
          <a:ln w="57150"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149F22D-8F15-4810-AC86-5C6C7E4DB9D0}"/>
              </a:ext>
            </a:extLst>
          </p:cNvPr>
          <p:cNvSpPr/>
          <p:nvPr/>
        </p:nvSpPr>
        <p:spPr>
          <a:xfrm>
            <a:off x="2645352" y="1206534"/>
            <a:ext cx="45895" cy="4676576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A13D4E-841E-40F1-99C8-FF227AC22919}"/>
              </a:ext>
            </a:extLst>
          </p:cNvPr>
          <p:cNvSpPr/>
          <p:nvPr/>
        </p:nvSpPr>
        <p:spPr>
          <a:xfrm>
            <a:off x="2746667" y="1224469"/>
            <a:ext cx="693744" cy="4676576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62587C-EC74-47A3-AAAE-BD325B6E8F70}"/>
              </a:ext>
            </a:extLst>
          </p:cNvPr>
          <p:cNvSpPr/>
          <p:nvPr/>
        </p:nvSpPr>
        <p:spPr>
          <a:xfrm>
            <a:off x="3817916" y="1193576"/>
            <a:ext cx="880752" cy="4717765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58140F-0924-4969-9468-7FFE9920A12A}"/>
              </a:ext>
            </a:extLst>
          </p:cNvPr>
          <p:cNvSpPr/>
          <p:nvPr/>
        </p:nvSpPr>
        <p:spPr>
          <a:xfrm>
            <a:off x="8389915" y="1193577"/>
            <a:ext cx="475013" cy="471776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245F40-A360-42B1-9FD3-20E6891F7896}"/>
              </a:ext>
            </a:extLst>
          </p:cNvPr>
          <p:cNvSpPr txBox="1"/>
          <p:nvPr/>
        </p:nvSpPr>
        <p:spPr>
          <a:xfrm rot="5400000">
            <a:off x="5060867" y="4922321"/>
            <a:ext cx="187234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Chl</a:t>
            </a:r>
            <a:r>
              <a:rPr lang="en-US" sz="1400" dirty="0">
                <a:solidFill>
                  <a:schemeClr val="bg1"/>
                </a:solidFill>
              </a:rPr>
              <a:t> absorption 670nm</a:t>
            </a:r>
            <a:endParaRPr lang="en-US" sz="1400" dirty="0" err="1">
              <a:solidFill>
                <a:schemeClr val="bg1"/>
              </a:solidFill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6015C1-AEF3-4C09-B987-E34F8C161F6E}"/>
              </a:ext>
            </a:extLst>
          </p:cNvPr>
          <p:cNvSpPr txBox="1"/>
          <p:nvPr/>
        </p:nvSpPr>
        <p:spPr>
          <a:xfrm rot="5400000">
            <a:off x="5500744" y="4929489"/>
            <a:ext cx="187234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Chl</a:t>
            </a:r>
            <a:r>
              <a:rPr lang="en-US" sz="1400" dirty="0">
                <a:solidFill>
                  <a:schemeClr val="bg1"/>
                </a:solidFill>
              </a:rPr>
              <a:t> reflectance 700nm</a:t>
            </a:r>
            <a:endParaRPr lang="en-US" sz="1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DCC157-158B-4EB0-91B4-0D66E7ABAE1B}"/>
              </a:ext>
            </a:extLst>
          </p:cNvPr>
          <p:cNvSpPr txBox="1"/>
          <p:nvPr/>
        </p:nvSpPr>
        <p:spPr>
          <a:xfrm rot="5400000">
            <a:off x="3799114" y="4566062"/>
            <a:ext cx="296091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Phycocyanin  absorption 620nm</a:t>
            </a:r>
            <a:endParaRPr lang="en-US" sz="1400" dirty="0" err="1">
              <a:solidFill>
                <a:schemeClr val="bg1"/>
              </a:solidFill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A597D7-5698-4D85-BD9D-C356995E1AF5}"/>
              </a:ext>
            </a:extLst>
          </p:cNvPr>
          <p:cNvSpPr txBox="1"/>
          <p:nvPr/>
        </p:nvSpPr>
        <p:spPr>
          <a:xfrm>
            <a:off x="3959" y="3957"/>
            <a:ext cx="12184079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Univers 67 Condensed"/>
                <a:cs typeface="Calibri"/>
              </a:rPr>
              <a:t>// </a:t>
            </a:r>
            <a:r>
              <a:rPr lang="en-US" sz="2400" dirty="0">
                <a:latin typeface="Univers 67 Condensed"/>
                <a:cs typeface="Calibri"/>
              </a:rPr>
              <a:t>HYPERSPECTRAL REFLECTANCE AND ABSORPTION OF CHL-A </a:t>
            </a:r>
            <a:endParaRPr lang="en-US" sz="2800" dirty="0">
              <a:latin typeface="Univers 67 Condensed"/>
              <a:cs typeface="Calibri"/>
            </a:endParaRPr>
          </a:p>
          <a:p>
            <a:r>
              <a:rPr lang="en-US" sz="2400" dirty="0">
                <a:latin typeface="Univers 67 Condensed"/>
                <a:cs typeface="Calibri"/>
              </a:rPr>
              <a:t>// WITH </a:t>
            </a:r>
            <a:r>
              <a:rPr lang="en-US" sz="2400" dirty="0">
                <a:latin typeface="Univers 67 Condensed"/>
                <a:cs typeface="Calibri"/>
                <a:hlinkClick r:id="rId3"/>
              </a:rPr>
              <a:t>LANDSAT 8/9 SPECTRAL RESOLUTION</a:t>
            </a:r>
          </a:p>
          <a:p>
            <a:r>
              <a:rPr lang="en-US" sz="2400" dirty="0">
                <a:latin typeface="Univers 67 Condensed" pitchFamily="50" charset="0"/>
                <a:ea typeface="+mn-lt"/>
                <a:cs typeface="+mn-lt"/>
              </a:rPr>
              <a:t>// </a:t>
            </a:r>
            <a:r>
              <a:rPr lang="en-US" sz="2000" dirty="0">
                <a:latin typeface="Univers 67 Condensed" pitchFamily="50" charset="0"/>
                <a:ea typeface="+mn-lt"/>
                <a:cs typeface="+mn-lt"/>
              </a:rPr>
              <a:t>Normalized Difference Vegetation Index (NDVI)</a:t>
            </a:r>
            <a:r>
              <a:rPr lang="en-US" sz="2000" dirty="0">
                <a:latin typeface="Univers 67 Condensed" pitchFamily="50" charset="0"/>
                <a:cs typeface="Calibri"/>
              </a:rPr>
              <a:t> - ratio of</a:t>
            </a:r>
            <a:r>
              <a:rPr lang="en-US" sz="2000" dirty="0">
                <a:latin typeface="Univers 67 Condensed" pitchFamily="50" charset="0"/>
                <a:cs typeface="Segoe UI"/>
              </a:rPr>
              <a:t> red reflectance to NIR absorption </a:t>
            </a:r>
            <a:r>
              <a:rPr lang="en-US" sz="1600" dirty="0">
                <a:latin typeface="Univers 47 Condensed"/>
                <a:cs typeface="Segoe UI"/>
              </a:rPr>
              <a:t>(USGS EROS)</a:t>
            </a:r>
            <a:endParaRPr lang="en-US" sz="1600" dirty="0">
              <a:latin typeface="Univers 47 Condensed"/>
              <a:ea typeface="+mn-lt"/>
              <a:cs typeface="+mn-lt"/>
            </a:endParaRPr>
          </a:p>
          <a:p>
            <a:endParaRPr lang="en-US" sz="2400" b="1" dirty="0">
              <a:latin typeface="Univers 67 Condensed"/>
              <a:cs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98A4F7-498C-4AB8-ADF1-341CE8308F56}"/>
              </a:ext>
            </a:extLst>
          </p:cNvPr>
          <p:cNvSpPr txBox="1"/>
          <p:nvPr/>
        </p:nvSpPr>
        <p:spPr>
          <a:xfrm>
            <a:off x="8158348" y="596141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solidFill>
                  <a:srgbClr val="C00000"/>
                </a:solidFill>
                <a:latin typeface="Times"/>
              </a:rPr>
              <a:t>NIR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2327DE-154A-467E-8094-8E0ACAE314F9}"/>
              </a:ext>
            </a:extLst>
          </p:cNvPr>
          <p:cNvSpPr txBox="1"/>
          <p:nvPr/>
        </p:nvSpPr>
        <p:spPr>
          <a:xfrm>
            <a:off x="9533906" y="596141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solidFill>
                  <a:srgbClr val="C00000"/>
                </a:solidFill>
                <a:latin typeface="Times"/>
              </a:rPr>
              <a:t>NIR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33B35C-70CA-4C68-AC05-82945E6FE2DA}"/>
              </a:ext>
            </a:extLst>
          </p:cNvPr>
          <p:cNvSpPr txBox="1"/>
          <p:nvPr/>
        </p:nvSpPr>
        <p:spPr>
          <a:xfrm>
            <a:off x="2221674" y="5338950"/>
            <a:ext cx="4670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Times"/>
                <a:cs typeface="Times"/>
              </a:rPr>
              <a:t>B1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2BF6CE-8203-4E1D-893A-1F4D4D5F8D43}"/>
              </a:ext>
            </a:extLst>
          </p:cNvPr>
          <p:cNvSpPr txBox="1"/>
          <p:nvPr/>
        </p:nvSpPr>
        <p:spPr>
          <a:xfrm>
            <a:off x="2814452" y="5377543"/>
            <a:ext cx="4670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Times"/>
                <a:cs typeface="Times"/>
              </a:rPr>
              <a:t>B2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87049C-E27B-44E8-94DC-60DC0CF208EC}"/>
              </a:ext>
            </a:extLst>
          </p:cNvPr>
          <p:cNvSpPr txBox="1"/>
          <p:nvPr/>
        </p:nvSpPr>
        <p:spPr>
          <a:xfrm>
            <a:off x="3962399" y="5377542"/>
            <a:ext cx="4670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Times"/>
                <a:cs typeface="Times"/>
              </a:rPr>
              <a:t>B3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9EF527-4BDE-4113-AB42-D15F4966532F}"/>
              </a:ext>
            </a:extLst>
          </p:cNvPr>
          <p:cNvSpPr txBox="1"/>
          <p:nvPr/>
        </p:nvSpPr>
        <p:spPr>
          <a:xfrm>
            <a:off x="5417127" y="5377543"/>
            <a:ext cx="4670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"/>
                <a:cs typeface="Times"/>
              </a:rPr>
              <a:t>B4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188B5D-AE03-4388-A328-DC0001A46BA7}"/>
              </a:ext>
            </a:extLst>
          </p:cNvPr>
          <p:cNvSpPr txBox="1"/>
          <p:nvPr/>
        </p:nvSpPr>
        <p:spPr>
          <a:xfrm>
            <a:off x="8385958" y="5427023"/>
            <a:ext cx="46709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Times"/>
                <a:cs typeface="Times"/>
              </a:rPr>
              <a:t>B5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029129-FECE-4E68-8601-8BE02882CE11}"/>
              </a:ext>
            </a:extLst>
          </p:cNvPr>
          <p:cNvSpPr txBox="1"/>
          <p:nvPr/>
        </p:nvSpPr>
        <p:spPr>
          <a:xfrm>
            <a:off x="8973205" y="1282065"/>
            <a:ext cx="2595248" cy="2523768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Univers 57 Condensed"/>
                <a:ea typeface="+mn-lt"/>
                <a:cs typeface="+mn-lt"/>
              </a:rPr>
              <a:t>NDVI</a:t>
            </a:r>
            <a:endParaRPr lang="en-US" sz="2000" dirty="0">
              <a:solidFill>
                <a:schemeClr val="tx1"/>
              </a:solidFill>
              <a:latin typeface="Univers 57 Condensed" pitchFamily="50" charset="0"/>
              <a:ea typeface="+mn-lt"/>
              <a:cs typeface="+mn-lt"/>
            </a:endParaRPr>
          </a:p>
          <a:p>
            <a:endParaRPr lang="en-US" sz="2000" dirty="0">
              <a:solidFill>
                <a:schemeClr val="tx1"/>
              </a:solidFill>
              <a:latin typeface="Univers 57 Condensed" pitchFamily="50" charset="0"/>
              <a:ea typeface="+mn-lt"/>
              <a:cs typeface="+mn-lt"/>
            </a:endParaRPr>
          </a:p>
          <a:p>
            <a:pPr algn="l"/>
            <a:r>
              <a:rPr lang="en-US" sz="2000" b="1" dirty="0">
                <a:solidFill>
                  <a:schemeClr val="tx1"/>
                </a:solidFill>
                <a:latin typeface="Univers 57 Condensed"/>
                <a:ea typeface="+mn-lt"/>
                <a:cs typeface="+mn-lt"/>
              </a:rPr>
              <a:t>x=(</a:t>
            </a:r>
            <a:r>
              <a:rPr lang="en-US" sz="2000" b="1" dirty="0" err="1">
                <a:solidFill>
                  <a:schemeClr val="tx1"/>
                </a:solidFill>
                <a:latin typeface="Univers 57 Condensed"/>
                <a:ea typeface="+mn-lt"/>
                <a:cs typeface="+mn-lt"/>
              </a:rPr>
              <a:t>Rrs</a:t>
            </a:r>
            <a:r>
              <a:rPr lang="en-US" sz="2000" b="1" dirty="0">
                <a:solidFill>
                  <a:schemeClr val="tx1"/>
                </a:solidFill>
                <a:latin typeface="Univers 57 Condensed"/>
                <a:ea typeface="+mn-lt"/>
                <a:cs typeface="+mn-lt"/>
              </a:rPr>
              <a:t>(</a:t>
            </a:r>
            <a:r>
              <a:rPr lang="el-GR" sz="2000" b="1" dirty="0">
                <a:solidFill>
                  <a:schemeClr val="tx1"/>
                </a:solidFill>
                <a:ea typeface="+mn-lt"/>
                <a:cs typeface="+mn-lt"/>
              </a:rPr>
              <a:t>λ1)-</a:t>
            </a:r>
            <a:r>
              <a:rPr lang="en-US" sz="2000" b="1" dirty="0" err="1">
                <a:solidFill>
                  <a:schemeClr val="tx1"/>
                </a:solidFill>
                <a:latin typeface="Univers 57 Condensed"/>
                <a:ea typeface="+mn-lt"/>
                <a:cs typeface="+mn-lt"/>
              </a:rPr>
              <a:t>Rrs</a:t>
            </a:r>
            <a:r>
              <a:rPr lang="en-US" sz="2000" b="1" dirty="0">
                <a:solidFill>
                  <a:schemeClr val="tx1"/>
                </a:solidFill>
                <a:latin typeface="Univers 57 Condensed"/>
                <a:ea typeface="+mn-lt"/>
                <a:cs typeface="+mn-lt"/>
              </a:rPr>
              <a:t>(</a:t>
            </a:r>
            <a:r>
              <a:rPr lang="el-GR" sz="2000" b="1" dirty="0">
                <a:solidFill>
                  <a:schemeClr val="tx1"/>
                </a:solidFill>
                <a:ea typeface="+mn-lt"/>
                <a:cs typeface="+mn-lt"/>
              </a:rPr>
              <a:t>λ2))/</a:t>
            </a:r>
            <a:endParaRPr lang="en-US" sz="2000" b="1" dirty="0">
              <a:solidFill>
                <a:schemeClr val="tx1"/>
              </a:solidFill>
              <a:ea typeface="+mn-lt"/>
              <a:cs typeface="+mn-lt"/>
            </a:endParaRPr>
          </a:p>
          <a:p>
            <a:pPr algn="l"/>
            <a:r>
              <a:rPr lang="el-GR" sz="2000" b="1" dirty="0">
                <a:solidFill>
                  <a:schemeClr val="tx1"/>
                </a:solidFill>
                <a:ea typeface="+mn-lt"/>
                <a:cs typeface="+mn-lt"/>
              </a:rPr>
              <a:t>(</a:t>
            </a:r>
            <a:r>
              <a:rPr lang="en-US" sz="2000" b="1" dirty="0" err="1">
                <a:solidFill>
                  <a:schemeClr val="tx1"/>
                </a:solidFill>
                <a:latin typeface="Univers 57 Condensed" pitchFamily="50" charset="0"/>
                <a:ea typeface="+mn-lt"/>
                <a:cs typeface="+mn-lt"/>
              </a:rPr>
              <a:t>Rrs</a:t>
            </a:r>
            <a:r>
              <a:rPr lang="en-US" sz="2000" b="1" dirty="0">
                <a:solidFill>
                  <a:schemeClr val="tx1"/>
                </a:solidFill>
                <a:latin typeface="Univers 57 Condensed" pitchFamily="50" charset="0"/>
                <a:ea typeface="+mn-lt"/>
                <a:cs typeface="+mn-lt"/>
              </a:rPr>
              <a:t>(</a:t>
            </a:r>
            <a:r>
              <a:rPr lang="el-GR" sz="2000" b="1" dirty="0">
                <a:solidFill>
                  <a:schemeClr val="tx1"/>
                </a:solidFill>
                <a:ea typeface="+mn-lt"/>
                <a:cs typeface="+mn-lt"/>
              </a:rPr>
              <a:t>λ1)+</a:t>
            </a:r>
            <a:r>
              <a:rPr lang="en-US" sz="2000" b="1" dirty="0" err="1">
                <a:solidFill>
                  <a:schemeClr val="tx1"/>
                </a:solidFill>
                <a:latin typeface="Univers 57 Condensed" pitchFamily="50" charset="0"/>
                <a:ea typeface="+mn-lt"/>
                <a:cs typeface="+mn-lt"/>
              </a:rPr>
              <a:t>Rrs</a:t>
            </a:r>
            <a:r>
              <a:rPr lang="en-US" sz="2000" b="1" dirty="0">
                <a:solidFill>
                  <a:schemeClr val="tx1"/>
                </a:solidFill>
                <a:latin typeface="Univers 57 Condensed" pitchFamily="50" charset="0"/>
                <a:ea typeface="+mn-lt"/>
                <a:cs typeface="+mn-lt"/>
              </a:rPr>
              <a:t>(</a:t>
            </a:r>
            <a:r>
              <a:rPr lang="el-GR" sz="2000" b="1" dirty="0">
                <a:solidFill>
                  <a:schemeClr val="tx1"/>
                </a:solidFill>
                <a:ea typeface="+mn-lt"/>
                <a:cs typeface="+mn-lt"/>
              </a:rPr>
              <a:t>λ2))</a:t>
            </a:r>
            <a:endParaRPr lang="en-US" sz="2000" b="1" dirty="0">
              <a:solidFill>
                <a:schemeClr val="tx1"/>
              </a:solidFill>
              <a:latin typeface="Univers 57 Condensed" pitchFamily="50" charset="0"/>
              <a:ea typeface="+mn-lt"/>
              <a:cs typeface="+mn-lt"/>
            </a:endParaRPr>
          </a:p>
          <a:p>
            <a:pPr algn="l"/>
            <a:endParaRPr lang="el-GR" sz="2000" dirty="0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el-GR" sz="2000" b="1" dirty="0">
                <a:solidFill>
                  <a:schemeClr val="tx1"/>
                </a:solidFill>
                <a:ea typeface="+mn-lt"/>
                <a:cs typeface="+mn-lt"/>
              </a:rPr>
              <a:t>λ1 = 857 </a:t>
            </a:r>
            <a:r>
              <a:rPr lang="en-US" sz="2000" b="1" dirty="0">
                <a:solidFill>
                  <a:schemeClr val="tx1"/>
                </a:solidFill>
                <a:latin typeface="Univers 57 Condensed" pitchFamily="50" charset="0"/>
                <a:ea typeface="+mn-lt"/>
                <a:cs typeface="+mn-lt"/>
              </a:rPr>
              <a:t>nm</a:t>
            </a:r>
            <a:endParaRPr lang="en-US" sz="2000" dirty="0">
              <a:solidFill>
                <a:schemeClr val="tx1"/>
              </a:solidFill>
              <a:latin typeface="Univers 57 Condensed" pitchFamily="50" charset="0"/>
              <a:ea typeface="+mn-lt"/>
              <a:cs typeface="+mn-lt"/>
            </a:endParaRPr>
          </a:p>
          <a:p>
            <a:r>
              <a:rPr lang="el-GR" sz="2000" b="1" dirty="0">
                <a:solidFill>
                  <a:schemeClr val="tx1"/>
                </a:solidFill>
                <a:ea typeface="+mn-lt"/>
                <a:cs typeface="+mn-lt"/>
              </a:rPr>
              <a:t>λ2 = 644 </a:t>
            </a:r>
            <a:r>
              <a:rPr lang="en-US" sz="2000" b="1" dirty="0">
                <a:solidFill>
                  <a:schemeClr val="tx1"/>
                </a:solidFill>
                <a:latin typeface="Univers 57 Condensed" pitchFamily="50" charset="0"/>
                <a:ea typeface="+mn-lt"/>
                <a:cs typeface="+mn-lt"/>
              </a:rPr>
              <a:t>nm</a:t>
            </a:r>
            <a:endParaRPr lang="en-US" sz="2000" dirty="0">
              <a:solidFill>
                <a:schemeClr val="tx1"/>
              </a:solidFill>
              <a:latin typeface="Univers 57 Condensed" pitchFamily="50" charset="0"/>
              <a:ea typeface="+mn-lt"/>
              <a:cs typeface="+mn-lt"/>
            </a:endParaRPr>
          </a:p>
          <a:p>
            <a:endParaRPr lang="el-GR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083841-70C5-4731-BA60-D88F732EF36F}"/>
              </a:ext>
            </a:extLst>
          </p:cNvPr>
          <p:cNvSpPr txBox="1"/>
          <p:nvPr/>
        </p:nvSpPr>
        <p:spPr>
          <a:xfrm>
            <a:off x="145231" y="6515052"/>
            <a:ext cx="7015777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dirty="0">
                <a:effectLst/>
                <a:latin typeface="Univers 47 Condensed"/>
                <a:ea typeface="Calibri" panose="020F0502020204030204" pitchFamily="34" charset="0"/>
                <a:cs typeface="Segoe UI"/>
              </a:rPr>
              <a:t>Hyperspectral data</a:t>
            </a:r>
            <a:r>
              <a:rPr lang="en-US" sz="1400" dirty="0">
                <a:latin typeface="Univers 47 Condensed"/>
                <a:ea typeface="Calibri" panose="020F0502020204030204" pitchFamily="34" charset="0"/>
                <a:cs typeface="Segoe UI"/>
              </a:rPr>
              <a:t> acquired at Lake Lavon, Sept .14, 2020 </a:t>
            </a:r>
            <a:r>
              <a:rPr lang="en-US" sz="1100" dirty="0">
                <a:effectLst/>
                <a:latin typeface="Univers 47 Condensed"/>
                <a:ea typeface="Calibri" panose="020F0502020204030204" pitchFamily="34" charset="0"/>
                <a:cs typeface="Segoe UI"/>
              </a:rPr>
              <a:t>(Sievers, </a:t>
            </a:r>
            <a:r>
              <a:rPr lang="en-US" sz="1100" dirty="0">
                <a:latin typeface="Univers 47 Condensed"/>
                <a:ea typeface="Calibri" panose="020F0502020204030204" pitchFamily="34" charset="0"/>
                <a:cs typeface="Segoe UI"/>
              </a:rPr>
              <a:t>et al., </a:t>
            </a:r>
            <a:r>
              <a:rPr lang="en-US" sz="1100" dirty="0">
                <a:effectLst/>
                <a:latin typeface="Univers 47 Condensed"/>
                <a:ea typeface="Calibri" panose="020F0502020204030204" pitchFamily="34" charset="0"/>
                <a:cs typeface="Segoe UI"/>
              </a:rPr>
              <a:t>2022)</a:t>
            </a:r>
            <a:r>
              <a:rPr lang="en-US" sz="1100" dirty="0">
                <a:latin typeface="Univers 47 Condensed"/>
                <a:ea typeface="Calibri" panose="020F0502020204030204" pitchFamily="34" charset="0"/>
                <a:cs typeface="Segoe UI"/>
              </a:rPr>
              <a:t> </a:t>
            </a:r>
            <a:endParaRPr lang="en-US" sz="1100" dirty="0">
              <a:latin typeface="Univers 47 Condensed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093018A-7648-49BA-837E-A53E6C76098F}"/>
              </a:ext>
            </a:extLst>
          </p:cNvPr>
          <p:cNvSpPr/>
          <p:nvPr/>
        </p:nvSpPr>
        <p:spPr>
          <a:xfrm>
            <a:off x="5005448" y="555433"/>
            <a:ext cx="4291288" cy="4717765"/>
          </a:xfrm>
          <a:prstGeom prst="ellipse">
            <a:avLst/>
          </a:prstGeom>
          <a:noFill/>
          <a:ln w="57150">
            <a:solidFill>
              <a:srgbClr val="E63A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2B2E5F3E-E119-4923-945F-4DEE97162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2048" y="6423937"/>
            <a:ext cx="1454849" cy="40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19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0">
            <a:extLst>
              <a:ext uri="{FF2B5EF4-FFF2-40B4-BE49-F238E27FC236}">
                <a16:creationId xmlns:a16="http://schemas.microsoft.com/office/drawing/2014/main" id="{225FE8B2-4D0E-A62F-0450-F06DC97C4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2" y="1201373"/>
            <a:ext cx="12001434" cy="531958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A3D697A-1F88-4E1E-95FF-5B725287F629}"/>
              </a:ext>
            </a:extLst>
          </p:cNvPr>
          <p:cNvCxnSpPr/>
          <p:nvPr/>
        </p:nvCxnSpPr>
        <p:spPr>
          <a:xfrm flipH="1">
            <a:off x="5119253" y="1361209"/>
            <a:ext cx="8660" cy="4476747"/>
          </a:xfrm>
          <a:prstGeom prst="straightConnector1">
            <a:avLst/>
          </a:prstGeom>
          <a:ln w="57150"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C9ED0A2-98DA-4CBC-AD9D-317B5DAFF770}"/>
              </a:ext>
            </a:extLst>
          </p:cNvPr>
          <p:cNvCxnSpPr>
            <a:cxnSpLocks/>
          </p:cNvCxnSpPr>
          <p:nvPr/>
        </p:nvCxnSpPr>
        <p:spPr>
          <a:xfrm flipH="1">
            <a:off x="5948163" y="1387191"/>
            <a:ext cx="8660" cy="4575708"/>
          </a:xfrm>
          <a:prstGeom prst="straightConnector1">
            <a:avLst/>
          </a:prstGeom>
          <a:ln w="57150"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BA2F1F2-866E-403A-BC81-41C1953C6E71}"/>
              </a:ext>
            </a:extLst>
          </p:cNvPr>
          <p:cNvSpPr txBox="1"/>
          <p:nvPr/>
        </p:nvSpPr>
        <p:spPr>
          <a:xfrm>
            <a:off x="2254703" y="5969864"/>
            <a:ext cx="7384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 dirty="0">
                <a:solidFill>
                  <a:srgbClr val="0070C0"/>
                </a:solidFill>
                <a:latin typeface="Times"/>
                <a:cs typeface="Calibri"/>
              </a:rPr>
              <a:t>Blue</a:t>
            </a:r>
            <a:endParaRPr lang="en-US" i="1" dirty="0">
              <a:solidFill>
                <a:srgbClr val="0070C0"/>
              </a:solidFill>
              <a:latin typeface="Time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8E9D3-0C0C-4C1C-BC4C-1C2075601C2B}"/>
              </a:ext>
            </a:extLst>
          </p:cNvPr>
          <p:cNvSpPr txBox="1"/>
          <p:nvPr/>
        </p:nvSpPr>
        <p:spPr>
          <a:xfrm>
            <a:off x="3672319" y="5969863"/>
            <a:ext cx="8291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 dirty="0">
                <a:solidFill>
                  <a:srgbClr val="00B050"/>
                </a:solidFill>
                <a:latin typeface="Times"/>
                <a:cs typeface="Calibri"/>
              </a:rPr>
              <a:t>Green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1B1831-706E-44FA-8437-5A4834FF7E25}"/>
              </a:ext>
            </a:extLst>
          </p:cNvPr>
          <p:cNvSpPr txBox="1"/>
          <p:nvPr/>
        </p:nvSpPr>
        <p:spPr>
          <a:xfrm>
            <a:off x="5211988" y="5969863"/>
            <a:ext cx="7384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 dirty="0">
                <a:solidFill>
                  <a:srgbClr val="FF0000"/>
                </a:solidFill>
                <a:latin typeface="Times"/>
                <a:cs typeface="Calibri"/>
              </a:rPr>
              <a:t>Red</a:t>
            </a:r>
            <a:endParaRPr lang="en-US" i="1" dirty="0">
              <a:solidFill>
                <a:srgbClr val="FF0000"/>
              </a:solidFill>
              <a:latin typeface="Time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62BE9F9-850E-4B7E-95F6-203C8CB04030}"/>
              </a:ext>
            </a:extLst>
          </p:cNvPr>
          <p:cNvCxnSpPr>
            <a:cxnSpLocks/>
          </p:cNvCxnSpPr>
          <p:nvPr/>
        </p:nvCxnSpPr>
        <p:spPr>
          <a:xfrm flipH="1">
            <a:off x="6336776" y="1434191"/>
            <a:ext cx="8660" cy="4476747"/>
          </a:xfrm>
          <a:prstGeom prst="straightConnector1">
            <a:avLst/>
          </a:prstGeom>
          <a:ln w="57150"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149F22D-8F15-4810-AC86-5C6C7E4DB9D0}"/>
              </a:ext>
            </a:extLst>
          </p:cNvPr>
          <p:cNvSpPr/>
          <p:nvPr/>
        </p:nvSpPr>
        <p:spPr>
          <a:xfrm>
            <a:off x="2632166" y="1399760"/>
            <a:ext cx="59377" cy="4522518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A13D4E-841E-40F1-99C8-FF227AC22919}"/>
              </a:ext>
            </a:extLst>
          </p:cNvPr>
          <p:cNvSpPr/>
          <p:nvPr/>
        </p:nvSpPr>
        <p:spPr>
          <a:xfrm>
            <a:off x="3427932" y="1396462"/>
            <a:ext cx="59377" cy="4522518"/>
          </a:xfrm>
          <a:prstGeom prst="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62587C-EC74-47A3-AAAE-BD325B6E8F70}"/>
              </a:ext>
            </a:extLst>
          </p:cNvPr>
          <p:cNvSpPr/>
          <p:nvPr/>
        </p:nvSpPr>
        <p:spPr>
          <a:xfrm>
            <a:off x="4324968" y="1413786"/>
            <a:ext cx="59377" cy="4522518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DE8F24-A01F-4A71-8BD7-0DA7038A8468}"/>
              </a:ext>
            </a:extLst>
          </p:cNvPr>
          <p:cNvSpPr/>
          <p:nvPr/>
        </p:nvSpPr>
        <p:spPr>
          <a:xfrm>
            <a:off x="5842194" y="1392552"/>
            <a:ext cx="59377" cy="452251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58140F-0924-4969-9468-7FFE9920A12A}"/>
              </a:ext>
            </a:extLst>
          </p:cNvPr>
          <p:cNvSpPr/>
          <p:nvPr/>
        </p:nvSpPr>
        <p:spPr>
          <a:xfrm>
            <a:off x="6380721" y="1388422"/>
            <a:ext cx="59377" cy="452251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B78111-6B04-428D-8413-2C6B8D66F9C3}"/>
              </a:ext>
            </a:extLst>
          </p:cNvPr>
          <p:cNvSpPr/>
          <p:nvPr/>
        </p:nvSpPr>
        <p:spPr>
          <a:xfrm>
            <a:off x="6896336" y="1358732"/>
            <a:ext cx="59377" cy="457570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245F40-A360-42B1-9FD3-20E6891F7896}"/>
              </a:ext>
            </a:extLst>
          </p:cNvPr>
          <p:cNvSpPr txBox="1"/>
          <p:nvPr/>
        </p:nvSpPr>
        <p:spPr>
          <a:xfrm rot="5400000">
            <a:off x="5162297" y="4497082"/>
            <a:ext cx="187234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Chl</a:t>
            </a:r>
            <a:r>
              <a:rPr lang="en-US" sz="1400" dirty="0">
                <a:solidFill>
                  <a:schemeClr val="bg1"/>
                </a:solidFill>
              </a:rPr>
              <a:t> absorption 670nm</a:t>
            </a:r>
            <a:endParaRPr lang="en-US" sz="1400" dirty="0" err="1">
              <a:solidFill>
                <a:schemeClr val="bg1"/>
              </a:solidFill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6015C1-AEF3-4C09-B987-E34F8C161F6E}"/>
              </a:ext>
            </a:extLst>
          </p:cNvPr>
          <p:cNvSpPr txBox="1"/>
          <p:nvPr/>
        </p:nvSpPr>
        <p:spPr>
          <a:xfrm rot="5400000">
            <a:off x="5653145" y="4511918"/>
            <a:ext cx="187234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</a:rPr>
              <a:t>Chl</a:t>
            </a:r>
            <a:r>
              <a:rPr lang="en-US" sz="1400" dirty="0">
                <a:solidFill>
                  <a:schemeClr val="bg1"/>
                </a:solidFill>
              </a:rPr>
              <a:t> reflectance 700nm</a:t>
            </a:r>
            <a:endParaRPr lang="en-US" sz="14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DCC157-158B-4EB0-91B4-0D66E7ABAE1B}"/>
              </a:ext>
            </a:extLst>
          </p:cNvPr>
          <p:cNvSpPr txBox="1"/>
          <p:nvPr/>
        </p:nvSpPr>
        <p:spPr>
          <a:xfrm rot="5400000">
            <a:off x="3799114" y="4566062"/>
            <a:ext cx="296091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Phycocyanin  absorption 620nm</a:t>
            </a:r>
            <a:endParaRPr lang="en-US" sz="1400" dirty="0" err="1">
              <a:solidFill>
                <a:schemeClr val="bg1"/>
              </a:solidFill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DD5721-3D2D-484A-AC58-6424CF7DDB97}"/>
              </a:ext>
            </a:extLst>
          </p:cNvPr>
          <p:cNvSpPr txBox="1"/>
          <p:nvPr/>
        </p:nvSpPr>
        <p:spPr>
          <a:xfrm>
            <a:off x="8751" y="3480"/>
            <a:ext cx="12181691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Univers 67 Condensed" pitchFamily="50" charset="0"/>
                <a:ea typeface="+mn-lt"/>
                <a:cs typeface="+mn-lt"/>
              </a:rPr>
              <a:t>// HYPERSPECTRAL REFLECTANCE AND ABSORPTION OF CHL-A </a:t>
            </a:r>
          </a:p>
          <a:p>
            <a:r>
              <a:rPr lang="en-US" sz="2400" dirty="0">
                <a:latin typeface="Univers 67 Condensed" pitchFamily="50" charset="0"/>
                <a:ea typeface="+mn-lt"/>
                <a:cs typeface="+mn-lt"/>
              </a:rPr>
              <a:t>// WITH 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Univers 67 Condensed" pitchFamily="50" charset="0"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SENTINEL-2  SPECTRAL RESOLUTION</a:t>
            </a:r>
            <a:endParaRPr lang="en-US" sz="2400" dirty="0">
              <a:solidFill>
                <a:schemeClr val="accent2">
                  <a:lumMod val="60000"/>
                  <a:lumOff val="40000"/>
                </a:schemeClr>
              </a:solidFill>
              <a:latin typeface="Univers 67 Condensed" pitchFamily="50" charset="0"/>
              <a:cs typeface="Calibri"/>
            </a:endParaRPr>
          </a:p>
          <a:p>
            <a:r>
              <a:rPr lang="en-US" dirty="0">
                <a:latin typeface="Univers 67 Condensed" pitchFamily="50" charset="0"/>
                <a:cs typeface="Calibri"/>
              </a:rPr>
              <a:t>// Normalized Difference Chlorophyll-a Index (NDCI) - ratio of</a:t>
            </a:r>
            <a:r>
              <a:rPr lang="en-US" dirty="0">
                <a:latin typeface="Univers 67 Condensed" pitchFamily="50" charset="0"/>
                <a:cs typeface="Segoe UI"/>
              </a:rPr>
              <a:t> red reflectance to red edge </a:t>
            </a:r>
            <a:r>
              <a:rPr lang="en-US" sz="1400" dirty="0">
                <a:latin typeface="Univers 47 Condensed"/>
                <a:cs typeface="Segoe UI"/>
              </a:rPr>
              <a:t>(</a:t>
            </a:r>
            <a:r>
              <a:rPr lang="en-US" sz="1400" i="1" dirty="0">
                <a:latin typeface="Univers 47 Condensed"/>
                <a:cs typeface="Segoe UI"/>
              </a:rPr>
              <a:t>Mishra and Mishra, 2012; Beck, et al., 2016)</a:t>
            </a:r>
            <a:endParaRPr lang="en-US" dirty="0">
              <a:latin typeface="Univers 47 Condensed"/>
              <a:ea typeface="+mn-lt"/>
              <a:cs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FD9BBC-CE68-4FB5-8F56-4E5A23384DE9}"/>
              </a:ext>
            </a:extLst>
          </p:cNvPr>
          <p:cNvSpPr txBox="1"/>
          <p:nvPr/>
        </p:nvSpPr>
        <p:spPr>
          <a:xfrm>
            <a:off x="2195328" y="5342288"/>
            <a:ext cx="4769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00B0F0"/>
                </a:solidFill>
                <a:latin typeface="Times"/>
                <a:cs typeface="Times"/>
              </a:rPr>
              <a:t>B1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E6945F-57C1-405B-9459-4C044D9CC0F3}"/>
              </a:ext>
            </a:extLst>
          </p:cNvPr>
          <p:cNvSpPr txBox="1"/>
          <p:nvPr/>
        </p:nvSpPr>
        <p:spPr>
          <a:xfrm>
            <a:off x="3031262" y="5342288"/>
            <a:ext cx="4769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accent1"/>
                </a:solidFill>
                <a:latin typeface="Times"/>
                <a:cs typeface="Times"/>
              </a:rPr>
              <a:t>B2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CB2E95-DB5D-4F6B-A100-133479098E7E}"/>
              </a:ext>
            </a:extLst>
          </p:cNvPr>
          <p:cNvSpPr txBox="1"/>
          <p:nvPr/>
        </p:nvSpPr>
        <p:spPr>
          <a:xfrm>
            <a:off x="4325231" y="5289749"/>
            <a:ext cx="4769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00B050"/>
                </a:solidFill>
                <a:latin typeface="Times"/>
                <a:cs typeface="Times"/>
              </a:rPr>
              <a:t>B3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93FFE2-A9C5-4913-B073-2C9A831830B3}"/>
              </a:ext>
            </a:extLst>
          </p:cNvPr>
          <p:cNvSpPr txBox="1"/>
          <p:nvPr/>
        </p:nvSpPr>
        <p:spPr>
          <a:xfrm>
            <a:off x="5335625" y="1166467"/>
            <a:ext cx="4769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  <a:latin typeface="Times"/>
                <a:cs typeface="Times"/>
              </a:rPr>
              <a:t>B4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77D2EF-36BD-4953-B63D-93B2E28C2FB9}"/>
              </a:ext>
            </a:extLst>
          </p:cNvPr>
          <p:cNvSpPr txBox="1"/>
          <p:nvPr/>
        </p:nvSpPr>
        <p:spPr>
          <a:xfrm>
            <a:off x="5906571" y="1180490"/>
            <a:ext cx="4769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FF0000"/>
                </a:solidFill>
                <a:latin typeface="Times"/>
                <a:cs typeface="Times"/>
              </a:rPr>
              <a:t>B5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DDD0AE-64B1-4183-836B-D48405DD7AB7}"/>
              </a:ext>
            </a:extLst>
          </p:cNvPr>
          <p:cNvSpPr txBox="1"/>
          <p:nvPr/>
        </p:nvSpPr>
        <p:spPr>
          <a:xfrm>
            <a:off x="6914418" y="1173933"/>
            <a:ext cx="4769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C00000"/>
                </a:solidFill>
                <a:latin typeface="Times"/>
                <a:cs typeface="Times"/>
              </a:rPr>
              <a:t>B6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7D91CE-3914-49CA-9F64-26A25C6CA8FB}"/>
              </a:ext>
            </a:extLst>
          </p:cNvPr>
          <p:cNvSpPr txBox="1"/>
          <p:nvPr/>
        </p:nvSpPr>
        <p:spPr>
          <a:xfrm>
            <a:off x="7539470" y="1173933"/>
            <a:ext cx="4769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C00000"/>
                </a:solidFill>
                <a:latin typeface="Times"/>
                <a:cs typeface="Times"/>
              </a:rPr>
              <a:t>B7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AD6C687-F183-4E29-8D9B-9421CB687171}"/>
              </a:ext>
            </a:extLst>
          </p:cNvPr>
          <p:cNvSpPr/>
          <p:nvPr/>
        </p:nvSpPr>
        <p:spPr>
          <a:xfrm>
            <a:off x="7536010" y="1388420"/>
            <a:ext cx="59377" cy="452251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05901A-9D29-4BFE-8AFB-038A7780BEDE}"/>
              </a:ext>
            </a:extLst>
          </p:cNvPr>
          <p:cNvSpPr/>
          <p:nvPr/>
        </p:nvSpPr>
        <p:spPr>
          <a:xfrm>
            <a:off x="8182095" y="1388420"/>
            <a:ext cx="59377" cy="452251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BC8621-4AE6-40A5-B39F-BC947169BCFF}"/>
              </a:ext>
            </a:extLst>
          </p:cNvPr>
          <p:cNvSpPr txBox="1"/>
          <p:nvPr/>
        </p:nvSpPr>
        <p:spPr>
          <a:xfrm>
            <a:off x="8147222" y="1175299"/>
            <a:ext cx="4769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C00000"/>
                </a:solidFill>
                <a:latin typeface="Times"/>
                <a:cs typeface="Times"/>
              </a:rPr>
              <a:t>B8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E06492-705C-4A3E-BC83-F56EC374E481}"/>
              </a:ext>
            </a:extLst>
          </p:cNvPr>
          <p:cNvSpPr txBox="1"/>
          <p:nvPr/>
        </p:nvSpPr>
        <p:spPr>
          <a:xfrm>
            <a:off x="6743205" y="597130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solidFill>
                  <a:srgbClr val="C00000"/>
                </a:solidFill>
                <a:latin typeface="Times"/>
              </a:rPr>
              <a:t>NIR</a:t>
            </a:r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0EC603-1599-4B85-82F9-70EED1659A3D}"/>
              </a:ext>
            </a:extLst>
          </p:cNvPr>
          <p:cNvSpPr txBox="1"/>
          <p:nvPr/>
        </p:nvSpPr>
        <p:spPr>
          <a:xfrm>
            <a:off x="8118764" y="597130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solidFill>
                  <a:srgbClr val="C00000"/>
                </a:solidFill>
                <a:latin typeface="Times"/>
              </a:rPr>
              <a:t>NIR</a:t>
            </a:r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7C076F-7E51-4CE3-8F74-CA0FCCBE8858}"/>
              </a:ext>
            </a:extLst>
          </p:cNvPr>
          <p:cNvSpPr txBox="1"/>
          <p:nvPr/>
        </p:nvSpPr>
        <p:spPr>
          <a:xfrm>
            <a:off x="9543803" y="597130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solidFill>
                  <a:srgbClr val="C00000"/>
                </a:solidFill>
                <a:latin typeface="Times"/>
              </a:rPr>
              <a:t>NIR</a:t>
            </a:r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11D2C7-12D8-40F6-B2D4-5345318FF71A}"/>
              </a:ext>
            </a:extLst>
          </p:cNvPr>
          <p:cNvSpPr/>
          <p:nvPr/>
        </p:nvSpPr>
        <p:spPr>
          <a:xfrm>
            <a:off x="8688471" y="1376875"/>
            <a:ext cx="59377" cy="4522518"/>
          </a:xfrm>
          <a:prstGeom prst="rect">
            <a:avLst/>
          </a:prstGeom>
          <a:solidFill>
            <a:srgbClr val="C0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C81DB8-E2DC-4A4E-8D29-BE0A0B1DF6E7}"/>
              </a:ext>
            </a:extLst>
          </p:cNvPr>
          <p:cNvSpPr txBox="1"/>
          <p:nvPr/>
        </p:nvSpPr>
        <p:spPr>
          <a:xfrm>
            <a:off x="8610546" y="1120293"/>
            <a:ext cx="5858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C00000"/>
                </a:solidFill>
                <a:latin typeface="Times"/>
                <a:cs typeface="Times"/>
              </a:rPr>
              <a:t>B8a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831695-93F1-4B6F-ACA1-CC6397DE277E}"/>
              </a:ext>
            </a:extLst>
          </p:cNvPr>
          <p:cNvSpPr txBox="1"/>
          <p:nvPr/>
        </p:nvSpPr>
        <p:spPr>
          <a:xfrm>
            <a:off x="9081223" y="1267347"/>
            <a:ext cx="2940179" cy="2246769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Univers 57 Condensed"/>
                <a:ea typeface="+mn-lt"/>
                <a:cs typeface="+mn-lt"/>
              </a:rPr>
              <a:t>NDCI</a:t>
            </a:r>
            <a:endParaRPr lang="en-US" dirty="0">
              <a:solidFill>
                <a:schemeClr val="tx1"/>
              </a:solidFill>
              <a:latin typeface="Univers 57 Condensed"/>
              <a:cs typeface="Calibri"/>
            </a:endParaRPr>
          </a:p>
          <a:p>
            <a:pPr algn="l"/>
            <a:endParaRPr lang="en-US" sz="2000" b="1" dirty="0">
              <a:solidFill>
                <a:schemeClr val="tx1"/>
              </a:solidFill>
              <a:latin typeface="Univers 57 Condensed" pitchFamily="50" charset="0"/>
              <a:ea typeface="+mn-lt"/>
              <a:cs typeface="+mn-lt"/>
            </a:endParaRPr>
          </a:p>
          <a:p>
            <a:pPr algn="l"/>
            <a:r>
              <a:rPr lang="en-US" sz="2000" b="1" dirty="0">
                <a:solidFill>
                  <a:schemeClr val="tx1"/>
                </a:solidFill>
                <a:latin typeface="Univers 57 Condensed" pitchFamily="50" charset="0"/>
                <a:ea typeface="+mn-lt"/>
                <a:cs typeface="+mn-lt"/>
              </a:rPr>
              <a:t>x=(</a:t>
            </a:r>
            <a:r>
              <a:rPr lang="en-US" sz="2000" b="1" dirty="0" err="1">
                <a:solidFill>
                  <a:schemeClr val="tx1"/>
                </a:solidFill>
                <a:latin typeface="Univers 57 Condensed" pitchFamily="50" charset="0"/>
                <a:ea typeface="+mn-lt"/>
                <a:cs typeface="+mn-lt"/>
              </a:rPr>
              <a:t>Rrs</a:t>
            </a:r>
            <a:r>
              <a:rPr lang="en-US" sz="2000" b="1" dirty="0">
                <a:solidFill>
                  <a:schemeClr val="tx1"/>
                </a:solidFill>
                <a:latin typeface="Univers 57 Condensed" pitchFamily="50" charset="0"/>
                <a:ea typeface="+mn-lt"/>
                <a:cs typeface="+mn-lt"/>
              </a:rPr>
              <a:t>(</a:t>
            </a:r>
            <a:r>
              <a:rPr lang="el-GR" sz="2000" b="1" dirty="0">
                <a:solidFill>
                  <a:schemeClr val="tx1"/>
                </a:solidFill>
                <a:latin typeface="Univers 47 Condensed"/>
                <a:ea typeface="+mn-lt"/>
                <a:cs typeface="+mn-lt"/>
              </a:rPr>
              <a:t>λ1)</a:t>
            </a:r>
            <a:r>
              <a:rPr lang="en-US" sz="2000" b="1" dirty="0">
                <a:solidFill>
                  <a:schemeClr val="tx1"/>
                </a:solidFill>
                <a:latin typeface="Univers 57 Condensed" pitchFamily="50" charset="0"/>
                <a:ea typeface="+mn-lt"/>
                <a:cs typeface="+mn-lt"/>
              </a:rPr>
              <a:t>-</a:t>
            </a:r>
            <a:r>
              <a:rPr lang="en-US" sz="2000" b="1" dirty="0" err="1">
                <a:solidFill>
                  <a:schemeClr val="tx1"/>
                </a:solidFill>
                <a:latin typeface="Univers 57 Condensed" pitchFamily="50" charset="0"/>
                <a:ea typeface="+mn-lt"/>
                <a:cs typeface="+mn-lt"/>
              </a:rPr>
              <a:t>Rrs</a:t>
            </a:r>
            <a:r>
              <a:rPr lang="en-US" sz="2000" b="1" dirty="0">
                <a:solidFill>
                  <a:schemeClr val="tx1"/>
                </a:solidFill>
                <a:latin typeface="Univers 57 Condensed" pitchFamily="50" charset="0"/>
                <a:ea typeface="+mn-lt"/>
                <a:cs typeface="+mn-lt"/>
              </a:rPr>
              <a:t>(</a:t>
            </a:r>
            <a:r>
              <a:rPr lang="el-GR" sz="2000" b="1" dirty="0">
                <a:solidFill>
                  <a:schemeClr val="tx1"/>
                </a:solidFill>
                <a:latin typeface="Univers 47 Condensed"/>
                <a:ea typeface="+mn-lt"/>
                <a:cs typeface="+mn-lt"/>
              </a:rPr>
              <a:t>λ2))/</a:t>
            </a:r>
            <a:endParaRPr lang="en-US" sz="2000" b="1" dirty="0">
              <a:solidFill>
                <a:schemeClr val="tx1"/>
              </a:solidFill>
              <a:latin typeface="Univers 57 Condensed" pitchFamily="50" charset="0"/>
              <a:ea typeface="+mn-lt"/>
              <a:cs typeface="+mn-lt"/>
            </a:endParaRPr>
          </a:p>
          <a:p>
            <a:pPr algn="l"/>
            <a:r>
              <a:rPr lang="el-GR" sz="2000" b="1" dirty="0">
                <a:solidFill>
                  <a:schemeClr val="tx1"/>
                </a:solidFill>
                <a:latin typeface="Univers 47 Condensed"/>
                <a:ea typeface="+mn-lt"/>
                <a:cs typeface="+mn-lt"/>
              </a:rPr>
              <a:t>(</a:t>
            </a:r>
            <a:r>
              <a:rPr lang="en-US" sz="2000" b="1" dirty="0" err="1">
                <a:solidFill>
                  <a:schemeClr val="tx1"/>
                </a:solidFill>
                <a:latin typeface="Univers 57 Condensed" pitchFamily="50" charset="0"/>
                <a:ea typeface="+mn-lt"/>
                <a:cs typeface="+mn-lt"/>
              </a:rPr>
              <a:t>Rrs</a:t>
            </a:r>
            <a:r>
              <a:rPr lang="en-US" sz="2000" b="1" dirty="0">
                <a:solidFill>
                  <a:schemeClr val="tx1"/>
                </a:solidFill>
                <a:latin typeface="Univers 57 Condensed" pitchFamily="50" charset="0"/>
                <a:ea typeface="+mn-lt"/>
                <a:cs typeface="+mn-lt"/>
              </a:rPr>
              <a:t>(</a:t>
            </a:r>
            <a:r>
              <a:rPr lang="el-GR" sz="2000" b="1" dirty="0">
                <a:solidFill>
                  <a:schemeClr val="tx1"/>
                </a:solidFill>
                <a:latin typeface="Univers 47 Condensed"/>
                <a:ea typeface="+mn-lt"/>
                <a:cs typeface="+mn-lt"/>
              </a:rPr>
              <a:t>λ1)+</a:t>
            </a:r>
            <a:r>
              <a:rPr lang="en-US" sz="2000" b="1" dirty="0" err="1">
                <a:solidFill>
                  <a:schemeClr val="tx1"/>
                </a:solidFill>
                <a:latin typeface="Univers 57 Condensed" pitchFamily="50" charset="0"/>
                <a:ea typeface="+mn-lt"/>
                <a:cs typeface="+mn-lt"/>
              </a:rPr>
              <a:t>Rrs</a:t>
            </a:r>
            <a:r>
              <a:rPr lang="en-US" sz="2000" b="1" dirty="0">
                <a:solidFill>
                  <a:schemeClr val="tx1"/>
                </a:solidFill>
                <a:latin typeface="Univers 57 Condensed" pitchFamily="50" charset="0"/>
                <a:ea typeface="+mn-lt"/>
                <a:cs typeface="+mn-lt"/>
              </a:rPr>
              <a:t>(</a:t>
            </a:r>
            <a:r>
              <a:rPr lang="el-GR" sz="2000" b="1" dirty="0">
                <a:solidFill>
                  <a:schemeClr val="tx1"/>
                </a:solidFill>
                <a:latin typeface="Univers 47 Condensed"/>
                <a:ea typeface="+mn-lt"/>
                <a:cs typeface="+mn-lt"/>
              </a:rPr>
              <a:t>λ2))</a:t>
            </a:r>
            <a:endParaRPr lang="el-GR" dirty="0">
              <a:solidFill>
                <a:schemeClr val="tx1"/>
              </a:solidFill>
              <a:latin typeface="Univers 47 Condensed"/>
            </a:endParaRPr>
          </a:p>
          <a:p>
            <a:endParaRPr lang="en-US" sz="2000" dirty="0">
              <a:solidFill>
                <a:schemeClr val="tx1"/>
              </a:solidFill>
              <a:latin typeface="Univers 57 Condensed" pitchFamily="50" charset="0"/>
              <a:ea typeface="+mn-lt"/>
              <a:cs typeface="+mn-lt"/>
            </a:endParaRPr>
          </a:p>
          <a:p>
            <a:r>
              <a:rPr lang="en-US" sz="2000" dirty="0">
                <a:solidFill>
                  <a:schemeClr val="tx1"/>
                </a:solidFill>
                <a:latin typeface="Univers 57 Condensed" pitchFamily="50" charset="0"/>
                <a:ea typeface="+mn-lt"/>
                <a:cs typeface="+mn-lt"/>
              </a:rPr>
              <a:t>λ1 = 665 nm </a:t>
            </a:r>
          </a:p>
          <a:p>
            <a:r>
              <a:rPr lang="en-US" sz="2000" dirty="0">
                <a:solidFill>
                  <a:schemeClr val="tx1"/>
                </a:solidFill>
                <a:latin typeface="Univers 57 Condensed"/>
                <a:ea typeface="+mn-lt"/>
                <a:cs typeface="+mn-lt"/>
              </a:rPr>
              <a:t>λ2 = 708 nm </a:t>
            </a:r>
            <a:endParaRPr lang="en-US" sz="2000" dirty="0">
              <a:solidFill>
                <a:schemeClr val="tx1"/>
              </a:solidFill>
              <a:latin typeface="Univers 57 Condensed" pitchFamily="50" charset="0"/>
              <a:ea typeface="+mn-lt"/>
              <a:cs typeface="+mn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5E7B51-ECCA-45B1-8813-0F34F36CBEB2}"/>
              </a:ext>
            </a:extLst>
          </p:cNvPr>
          <p:cNvSpPr txBox="1"/>
          <p:nvPr/>
        </p:nvSpPr>
        <p:spPr>
          <a:xfrm>
            <a:off x="-8705" y="6520957"/>
            <a:ext cx="8272323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800" dirty="0">
                <a:effectLst/>
                <a:latin typeface="Univers 47 Condensed"/>
                <a:ea typeface="Calibri" panose="020F0502020204030204" pitchFamily="34" charset="0"/>
                <a:cs typeface="Segoe UI"/>
              </a:rPr>
              <a:t>Hyperspectral data</a:t>
            </a:r>
            <a:r>
              <a:rPr lang="en-US" dirty="0">
                <a:latin typeface="Univers 47 Condensed"/>
                <a:ea typeface="Calibri" panose="020F0502020204030204" pitchFamily="34" charset="0"/>
                <a:cs typeface="Segoe UI"/>
              </a:rPr>
              <a:t> acquired at Lake Lavon, Sept .14, 2020 </a:t>
            </a:r>
            <a:r>
              <a:rPr lang="en-US" sz="1400" dirty="0">
                <a:effectLst/>
                <a:latin typeface="Univers 47 Condensed"/>
                <a:ea typeface="Calibri" panose="020F0502020204030204" pitchFamily="34" charset="0"/>
                <a:cs typeface="Segoe UI"/>
              </a:rPr>
              <a:t>(Sievers, </a:t>
            </a:r>
            <a:r>
              <a:rPr lang="en-US" sz="1400" dirty="0">
                <a:latin typeface="Univers 47 Condensed"/>
                <a:ea typeface="Calibri" panose="020F0502020204030204" pitchFamily="34" charset="0"/>
                <a:cs typeface="Segoe UI"/>
              </a:rPr>
              <a:t>et al., </a:t>
            </a:r>
            <a:r>
              <a:rPr lang="en-US" sz="1400" dirty="0">
                <a:effectLst/>
                <a:latin typeface="Univers 47 Condensed"/>
                <a:ea typeface="Calibri" panose="020F0502020204030204" pitchFamily="34" charset="0"/>
                <a:cs typeface="Segoe UI"/>
              </a:rPr>
              <a:t>2022)</a:t>
            </a:r>
            <a:r>
              <a:rPr lang="en-US" sz="1400" dirty="0">
                <a:latin typeface="Univers 47 Condensed"/>
                <a:ea typeface="Calibri" panose="020F0502020204030204" pitchFamily="34" charset="0"/>
                <a:cs typeface="Segoe UI"/>
              </a:rPr>
              <a:t> </a:t>
            </a:r>
            <a:endParaRPr lang="en-US" sz="1400" dirty="0">
              <a:latin typeface="Univers 47 Condensed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90168D7-8CFE-4C00-9479-8C1BFA878308}"/>
              </a:ext>
            </a:extLst>
          </p:cNvPr>
          <p:cNvSpPr/>
          <p:nvPr/>
        </p:nvSpPr>
        <p:spPr>
          <a:xfrm>
            <a:off x="5222514" y="1698107"/>
            <a:ext cx="1841231" cy="1893912"/>
          </a:xfrm>
          <a:prstGeom prst="ellipse">
            <a:avLst/>
          </a:prstGeom>
          <a:noFill/>
          <a:ln w="57150">
            <a:solidFill>
              <a:srgbClr val="E63A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4">
            <a:extLst>
              <a:ext uri="{FF2B5EF4-FFF2-40B4-BE49-F238E27FC236}">
                <a16:creationId xmlns:a16="http://schemas.microsoft.com/office/drawing/2014/main" id="{7F4A2A99-1761-4192-AF47-9A2A167F1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2048" y="6423937"/>
            <a:ext cx="1454849" cy="40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57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lanet in space&#10;&#10;Description automatically generated with low confidence">
            <a:hlinkClick r:id="rId2"/>
            <a:extLst>
              <a:ext uri="{FF2B5EF4-FFF2-40B4-BE49-F238E27FC236}">
                <a16:creationId xmlns:a16="http://schemas.microsoft.com/office/drawing/2014/main" id="{B527C9C0-5DF6-4FD8-8878-895E435D5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0748">
            <a:off x="-687730" y="-3989791"/>
            <a:ext cx="12735855" cy="127358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D4BDE6-C6D5-4F16-B5C3-87EB63000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04" y="0"/>
            <a:ext cx="11199896" cy="1325563"/>
          </a:xfrm>
        </p:spPr>
        <p:txBody>
          <a:bodyPr/>
          <a:lstStyle/>
          <a:p>
            <a:r>
              <a:rPr lang="en-US" sz="4400" b="1" i="0" dirty="0">
                <a:solidFill>
                  <a:srgbClr val="00B0F0"/>
                </a:solidFill>
                <a:effectLst/>
                <a:latin typeface="Univers 67 Condensed" pitchFamily="50" charset="0"/>
              </a:rPr>
              <a:t>// Google Earth Engine</a:t>
            </a:r>
            <a:endParaRPr lang="en-US" b="1" dirty="0">
              <a:solidFill>
                <a:srgbClr val="00B0F0"/>
              </a:solidFill>
              <a:latin typeface="Univers 67 Condensed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7C7DF-35B8-4CEB-B3D4-C539CF803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5" y="1325563"/>
            <a:ext cx="10810875" cy="4851400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i="0" dirty="0">
                <a:solidFill>
                  <a:srgbClr val="CC00CC"/>
                </a:solidFill>
                <a:effectLst/>
                <a:latin typeface="Univers 57 Condensed" pitchFamily="50" charset="0"/>
              </a:rPr>
              <a:t>Planetary-scale geospatial analysis</a:t>
            </a:r>
            <a:r>
              <a:rPr lang="en-US" b="0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Univers 57 Condensed" pitchFamily="50" charset="0"/>
              </a:rPr>
              <a:t> for everyone!</a:t>
            </a:r>
          </a:p>
          <a:p>
            <a:pPr marL="0" indent="0" fontAlgn="base">
              <a:buNone/>
            </a:pPr>
            <a:r>
              <a:rPr lang="en-US" sz="1800" b="0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Univers 57 Condensed" pitchFamily="50" charset="0"/>
              </a:rPr>
              <a:t>(Gorelick, 2017)</a:t>
            </a:r>
            <a:endParaRPr lang="en-US" sz="2400" b="0" i="0" dirty="0">
              <a:solidFill>
                <a:schemeClr val="accent3">
                  <a:lumMod val="20000"/>
                  <a:lumOff val="80000"/>
                </a:schemeClr>
              </a:solidFill>
              <a:effectLst/>
              <a:latin typeface="Univers 57 Condensed" pitchFamily="50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Univers 57 Condensed" pitchFamily="50" charset="0"/>
              </a:rPr>
              <a:t>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en-US" dirty="0">
                <a:solidFill>
                  <a:srgbClr val="FFFF00"/>
                </a:solidFill>
                <a:latin typeface="Univers 57 Condensed" pitchFamily="50" charset="0"/>
              </a:rPr>
              <a:t>A</a:t>
            </a:r>
            <a:r>
              <a:rPr lang="en-US" b="0" i="0" dirty="0">
                <a:solidFill>
                  <a:srgbClr val="FFFF00"/>
                </a:solidFill>
                <a:effectLst/>
                <a:latin typeface="Univers 57 Condensed" pitchFamily="50" charset="0"/>
              </a:rPr>
              <a:t>ccelerating scientific discovery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accent3">
                  <a:lumMod val="20000"/>
                  <a:lumOff val="80000"/>
                </a:schemeClr>
              </a:solidFill>
              <a:effectLst/>
              <a:latin typeface="Univers 57 Condensed" pitchFamily="50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Univers 57 Condensed" pitchFamily="50" charset="0"/>
              </a:rPr>
              <a:t>Facilitating a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Univers 57 Condensed" pitchFamily="50" charset="0"/>
              </a:rPr>
              <a:t>paradigm shift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Univers 57 Condensed" pitchFamily="50" charset="0"/>
              </a:rPr>
              <a:t>in the field of remote </a:t>
            </a:r>
            <a:r>
              <a:rPr lang="en-US" alt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Univers 57 Condensed" pitchFamily="50" charset="0"/>
              </a:rPr>
              <a:t>sensing and geospatial analysis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Univers 57 Condensed" pitchFamily="50" charset="0"/>
              </a:rPr>
              <a:t>from change detection to monitoring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Univers 57 Condensed" pitchFamily="50" charset="0"/>
              </a:rPr>
              <a:t>, enabling characterization of land surface dynamics and trends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Univers 57 Condensed" pitchFamily="50" charset="0"/>
              </a:rPr>
              <a:t>(</a:t>
            </a:r>
            <a:r>
              <a:rPr lang="en-US" sz="2400" b="0" i="0" dirty="0">
                <a:solidFill>
                  <a:schemeClr val="accent3">
                    <a:lumMod val="20000"/>
                    <a:lumOff val="80000"/>
                  </a:schemeClr>
                </a:solidFill>
                <a:effectLst/>
                <a:latin typeface="Univers 57 Condensed" pitchFamily="50" charset="0"/>
              </a:rPr>
              <a:t>Woodcock, 2020)</a:t>
            </a:r>
          </a:p>
          <a:p>
            <a:pPr marL="0" indent="0" algn="l" rtl="0" fontAlgn="base">
              <a:buNone/>
            </a:pPr>
            <a:endParaRPr lang="en-US" sz="1800" b="0" i="0" dirty="0">
              <a:effectLst/>
              <a:latin typeface="Calibri" panose="020F0502020204030204" pitchFamily="34" charset="0"/>
            </a:endParaRPr>
          </a:p>
          <a:p>
            <a:pPr algn="l" rtl="0" fontAlgn="base"/>
            <a:r>
              <a:rPr lang="en-US" sz="2000" b="0" i="0" dirty="0">
                <a:effectLst/>
                <a:latin typeface="Univers 57 Condensed" pitchFamily="50" charset="0"/>
              </a:rPr>
              <a:t>Introduction to GEE documentation: </a:t>
            </a:r>
            <a:r>
              <a:rPr lang="en-US" sz="2000" b="0" i="1" dirty="0">
                <a:effectLst/>
                <a:latin typeface="Univers 47 Condensed"/>
              </a:rPr>
              <a:t>https://developers.google.com/earth-engine</a:t>
            </a:r>
          </a:p>
          <a:p>
            <a:pPr algn="l" rtl="0" fontAlgn="base"/>
            <a:r>
              <a:rPr lang="en-US" sz="2000" dirty="0">
                <a:latin typeface="Univers 57 Condensed" pitchFamily="50" charset="0"/>
              </a:rPr>
              <a:t>GEE community produced</a:t>
            </a:r>
            <a:r>
              <a:rPr lang="en-US" sz="2000" b="0" i="0" dirty="0">
                <a:effectLst/>
                <a:latin typeface="Univers 57 Condensed" pitchFamily="50" charset="0"/>
              </a:rPr>
              <a:t> textbook: </a:t>
            </a:r>
            <a:r>
              <a:rPr lang="en-US" sz="2000" b="0" i="1" dirty="0">
                <a:effectLst/>
                <a:latin typeface="Univers 47 Condensed"/>
              </a:rPr>
              <a:t>www.eefa-book.org </a:t>
            </a:r>
            <a:endParaRPr lang="en-US" sz="3200" b="0" i="1" dirty="0">
              <a:effectLst/>
              <a:latin typeface="Univers 47 Condensed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30EF488-0F56-46A5-9603-537932869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2048" y="6423937"/>
            <a:ext cx="1454849" cy="40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0230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6386B-8FF3-4DC2-A083-7DF3D46BF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53800" cy="1325563"/>
          </a:xfrm>
        </p:spPr>
        <p:txBody>
          <a:bodyPr/>
          <a:lstStyle/>
          <a:p>
            <a:r>
              <a:rPr lang="en-US" sz="4400" b="1" i="0" dirty="0">
                <a:solidFill>
                  <a:srgbClr val="FFC000"/>
                </a:solidFill>
                <a:effectLst/>
                <a:latin typeface="Univers 67 Condensed" pitchFamily="50" charset="0"/>
              </a:rPr>
              <a:t>// GEE </a:t>
            </a:r>
            <a:r>
              <a:rPr lang="en-US" b="1" dirty="0">
                <a:solidFill>
                  <a:srgbClr val="FFC000"/>
                </a:solidFill>
                <a:latin typeface="Univers 67 Condensed" pitchFamily="50" charset="0"/>
              </a:rPr>
              <a:t>D</a:t>
            </a:r>
            <a:r>
              <a:rPr lang="en-US" sz="4400" b="1" i="0" dirty="0">
                <a:solidFill>
                  <a:srgbClr val="FFC000"/>
                </a:solidFill>
                <a:effectLst/>
                <a:latin typeface="Univers 67 Condensed" pitchFamily="50" charset="0"/>
              </a:rPr>
              <a:t>ata </a:t>
            </a:r>
            <a:r>
              <a:rPr lang="en-US" b="1" dirty="0">
                <a:solidFill>
                  <a:srgbClr val="FFC000"/>
                </a:solidFill>
                <a:latin typeface="Univers 67 Condensed" pitchFamily="50" charset="0"/>
              </a:rPr>
              <a:t>C</a:t>
            </a:r>
            <a:r>
              <a:rPr lang="en-US" sz="4400" b="1" i="0" dirty="0">
                <a:solidFill>
                  <a:srgbClr val="FFC000"/>
                </a:solidFill>
                <a:effectLst/>
                <a:latin typeface="Univers 67 Condensed" pitchFamily="50" charset="0"/>
              </a:rPr>
              <a:t>atalog</a:t>
            </a:r>
            <a:endParaRPr lang="en-US" b="1" dirty="0">
              <a:solidFill>
                <a:srgbClr val="FFC000"/>
              </a:solidFill>
              <a:latin typeface="Univers 67 Condensed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44257-FE7B-4C2F-BD17-24D52E85F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438400"/>
            <a:ext cx="7953375" cy="4419600"/>
          </a:xfrm>
        </p:spPr>
        <p:txBody>
          <a:bodyPr>
            <a:normAutofit lnSpcReduction="10000"/>
          </a:bodyPr>
          <a:lstStyle/>
          <a:p>
            <a:pPr algn="l" rtl="0" fontAlgn="base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FF99FF"/>
                </a:solidFill>
                <a:latin typeface="Univers 57 Condensed" pitchFamily="50" charset="0"/>
              </a:rPr>
              <a:t>C</a:t>
            </a:r>
            <a:r>
              <a:rPr lang="en-US" sz="2400" b="0" i="0" dirty="0">
                <a:solidFill>
                  <a:srgbClr val="FF99FF"/>
                </a:solidFill>
                <a:effectLst/>
                <a:latin typeface="Univers 57 Condensed" pitchFamily="50" charset="0"/>
              </a:rPr>
              <a:t>loud hosted global DATA CATALOG: </a:t>
            </a:r>
            <a:r>
              <a:rPr lang="en-US" sz="1400" b="0" i="1" dirty="0">
                <a:solidFill>
                  <a:srgbClr val="FF99FF"/>
                </a:solidFill>
                <a:effectLst/>
                <a:latin typeface="Univers 47 Condensed"/>
              </a:rPr>
              <a:t>https://developers.google.com/earth-engine/datasets/catalog</a:t>
            </a:r>
            <a:r>
              <a:rPr lang="en-US" sz="2400" b="0" i="0" dirty="0">
                <a:solidFill>
                  <a:srgbClr val="FF99FF"/>
                </a:solidFill>
                <a:effectLst/>
                <a:latin typeface="Univers 57 Condensed" pitchFamily="50" charset="0"/>
              </a:rPr>
              <a:t> </a:t>
            </a:r>
            <a:endParaRPr lang="en-US" sz="3600" b="0" i="0" dirty="0">
              <a:solidFill>
                <a:srgbClr val="FF99FF"/>
              </a:solidFill>
              <a:effectLst/>
              <a:latin typeface="Univers 57 Condensed" pitchFamily="50" charset="0"/>
            </a:endParaRPr>
          </a:p>
          <a:p>
            <a:pPr lvl="1" fontAlgn="base"/>
            <a:r>
              <a:rPr lang="en-US" sz="2000" dirty="0">
                <a:solidFill>
                  <a:srgbClr val="FF99FF"/>
                </a:solidFill>
                <a:latin typeface="Univers 57 Condensed" pitchFamily="50" charset="0"/>
              </a:rPr>
              <a:t>Data </a:t>
            </a:r>
            <a:r>
              <a:rPr lang="en-US" sz="2000" b="0" i="0" dirty="0">
                <a:solidFill>
                  <a:srgbClr val="FF99FF"/>
                </a:solidFill>
                <a:effectLst/>
                <a:latin typeface="Univers 57 Condensed" pitchFamily="50" charset="0"/>
              </a:rPr>
              <a:t>collections: multispectral, elevation, thematic classification, etc.</a:t>
            </a:r>
          </a:p>
          <a:p>
            <a:pPr lvl="2" fontAlgn="base"/>
            <a:r>
              <a:rPr lang="en-US" sz="1800" dirty="0">
                <a:solidFill>
                  <a:srgbClr val="FF99FF"/>
                </a:solidFill>
                <a:latin typeface="Univers 57 Condensed" pitchFamily="50" charset="0"/>
              </a:rPr>
              <a:t>Including the </a:t>
            </a:r>
            <a:r>
              <a:rPr lang="en-US" sz="1800" b="0" i="0" dirty="0">
                <a:effectLst/>
                <a:latin typeface="Univers 57 Condensed" pitchFamily="50" charset="0"/>
              </a:rPr>
              <a:t>Landsat and Sentinel-2 </a:t>
            </a:r>
            <a:r>
              <a:rPr lang="en-US" sz="1800" b="0" i="0" dirty="0">
                <a:solidFill>
                  <a:srgbClr val="FF99FF"/>
                </a:solidFill>
                <a:effectLst/>
                <a:latin typeface="Univers 57 Condensed" pitchFamily="50" charset="0"/>
              </a:rPr>
              <a:t>image collections</a:t>
            </a:r>
          </a:p>
          <a:p>
            <a:pPr lvl="1" fontAlgn="base"/>
            <a:r>
              <a:rPr lang="en-US" sz="2000" b="0" i="0" dirty="0">
                <a:solidFill>
                  <a:srgbClr val="FF99FF"/>
                </a:solidFill>
                <a:effectLst/>
                <a:latin typeface="Univers 57 Condensed" pitchFamily="50" charset="0"/>
              </a:rPr>
              <a:t>Atmosphere correction collections</a:t>
            </a:r>
          </a:p>
          <a:p>
            <a:pPr lvl="2" fontAlgn="base"/>
            <a:r>
              <a:rPr lang="en-US" sz="1800" dirty="0">
                <a:solidFill>
                  <a:srgbClr val="FF99FF"/>
                </a:solidFill>
                <a:latin typeface="Univers 57 Condensed" pitchFamily="50" charset="0"/>
              </a:rPr>
              <a:t>Raw data -&gt; top of atmosphere reflectance -&gt; surface reflectance </a:t>
            </a:r>
            <a:endParaRPr lang="en-US" sz="1800" b="0" i="0" dirty="0">
              <a:solidFill>
                <a:srgbClr val="FF99FF"/>
              </a:solidFill>
              <a:effectLst/>
              <a:latin typeface="Univers 57 Condensed" pitchFamily="50" charset="0"/>
            </a:endParaRPr>
          </a:p>
          <a:p>
            <a:pPr lvl="1" fontAlgn="base"/>
            <a:r>
              <a:rPr lang="en-US" sz="2000" b="0" i="0" dirty="0">
                <a:solidFill>
                  <a:srgbClr val="FF99FF"/>
                </a:solidFill>
                <a:effectLst/>
                <a:latin typeface="Univers 57 Condensed" pitchFamily="50" charset="0"/>
              </a:rPr>
              <a:t>Dataset description</a:t>
            </a:r>
          </a:p>
          <a:p>
            <a:pPr lvl="2" fontAlgn="base"/>
            <a:r>
              <a:rPr lang="en-US" sz="1800" b="0" i="0" dirty="0">
                <a:solidFill>
                  <a:srgbClr val="FF99FF"/>
                </a:solidFill>
                <a:effectLst/>
                <a:latin typeface="Univers 57 Condensed" pitchFamily="50" charset="0"/>
              </a:rPr>
              <a:t>Time-range availability</a:t>
            </a:r>
          </a:p>
          <a:p>
            <a:pPr lvl="2" fontAlgn="base"/>
            <a:r>
              <a:rPr lang="en-US" sz="1800" b="0" i="0" dirty="0">
                <a:solidFill>
                  <a:srgbClr val="FF99FF"/>
                </a:solidFill>
                <a:effectLst/>
                <a:latin typeface="Univers 57 Condensed" pitchFamily="50" charset="0"/>
              </a:rPr>
              <a:t>Bands /image metadata</a:t>
            </a:r>
          </a:p>
          <a:p>
            <a:pPr lvl="2" fontAlgn="base"/>
            <a:r>
              <a:rPr lang="en-US" sz="1800" dirty="0">
                <a:solidFill>
                  <a:srgbClr val="FF99FF"/>
                </a:solidFill>
                <a:latin typeface="Univers 57 Condensed" pitchFamily="50" charset="0"/>
              </a:rPr>
              <a:t>Spatial, spectral, and temporal resolution</a:t>
            </a:r>
            <a:endParaRPr lang="en-US" sz="1800" b="0" i="0" dirty="0">
              <a:solidFill>
                <a:srgbClr val="FF99FF"/>
              </a:solidFill>
              <a:effectLst/>
              <a:latin typeface="Univers 57 Condensed" pitchFamily="50" charset="0"/>
            </a:endParaRPr>
          </a:p>
          <a:p>
            <a:pPr lvl="1" fontAlgn="base"/>
            <a:r>
              <a:rPr lang="en-US" sz="2000" b="0" i="0" dirty="0">
                <a:solidFill>
                  <a:srgbClr val="FF99FF"/>
                </a:solidFill>
                <a:effectLst/>
                <a:latin typeface="Univers 57 Condensed" pitchFamily="50" charset="0"/>
              </a:rPr>
              <a:t>Earth Engine code snippet</a:t>
            </a:r>
          </a:p>
          <a:p>
            <a:pPr marL="457200" lvl="1" indent="0" fontAlgn="base">
              <a:buNone/>
            </a:pPr>
            <a:endParaRPr lang="en-US" sz="2000" b="0" i="0" dirty="0">
              <a:solidFill>
                <a:srgbClr val="FF99FF"/>
              </a:solidFill>
              <a:effectLst/>
              <a:latin typeface="Univers 57 Condensed" pitchFamily="50" charset="0"/>
            </a:endParaRPr>
          </a:p>
          <a:p>
            <a:pPr algn="l" rtl="0" fontAlgn="base">
              <a:buFont typeface="Wingdings" panose="05000000000000000000" pitchFamily="2" charset="2"/>
              <a:buChar char="ü"/>
            </a:pPr>
            <a:r>
              <a:rPr lang="en-US" sz="2400" b="0" i="0" dirty="0">
                <a:solidFill>
                  <a:srgbClr val="FF99FF"/>
                </a:solidFill>
                <a:effectLst/>
                <a:latin typeface="Univers 57 Condensed" pitchFamily="50" charset="0"/>
              </a:rPr>
              <a:t>Awesome GEE community catalog: </a:t>
            </a:r>
            <a:r>
              <a:rPr lang="en-US" sz="1200" b="0" i="1" dirty="0">
                <a:solidFill>
                  <a:srgbClr val="FF99FF"/>
                </a:solidFill>
                <a:effectLst/>
                <a:latin typeface="Univers 47 Condensed"/>
              </a:rPr>
              <a:t>https://samapriya.github.io/awesome-gee-community-datasets</a:t>
            </a:r>
            <a:endParaRPr lang="en-US" sz="3600" b="0" i="1" dirty="0">
              <a:solidFill>
                <a:srgbClr val="FF99FF"/>
              </a:solidFill>
              <a:effectLst/>
              <a:latin typeface="Univers 47 Condensed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2AC02F-FDFD-4709-889C-94FDA9411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998" y="0"/>
            <a:ext cx="4093686" cy="17822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522DDB-E047-4A62-B212-909CC77DDE99}"/>
              </a:ext>
            </a:extLst>
          </p:cNvPr>
          <p:cNvSpPr txBox="1"/>
          <p:nvPr/>
        </p:nvSpPr>
        <p:spPr>
          <a:xfrm>
            <a:off x="0" y="1255511"/>
            <a:ext cx="7813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// Facilitating the delivery of big data directly to the scientist</a:t>
            </a:r>
          </a:p>
          <a:p>
            <a:r>
              <a:rPr lang="en-US" dirty="0"/>
              <a:t>// Eliminating the need to download data saves an estimated 80% of labor time</a:t>
            </a:r>
          </a:p>
          <a:p>
            <a:r>
              <a:rPr lang="en-US" dirty="0"/>
              <a:t>// Majority of time spent on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81B1C4-EE8B-4BC5-B4B5-279CFA9FF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999" y="1840162"/>
            <a:ext cx="4093685" cy="17256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A58A6A-6E3C-4DB0-9354-E87E572DE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998" y="3623727"/>
            <a:ext cx="4093685" cy="3348572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A65CED86-E872-4BC1-935B-8C1A36AC1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2048" y="6423937"/>
            <a:ext cx="1454849" cy="40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831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Type xmlns="http://schemas.microsoft.com/sharepoint/v3">Other</DocumentType>
    <DocumentDescription xmlns="http://schemas.microsoft.com/sharepoint/v3">JDG review comments</DocumentDescription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IPDocumentContentType" ma:contentTypeID="0x0101006BD571182E2C4DE7854527CFFCE1B0FE007D7EE061077FA04F8EBBB9426525CA97" ma:contentTypeVersion="1" ma:contentTypeDescription="Information Product Document Content Type" ma:contentTypeScope="" ma:versionID="730582369b7cd135802f5a064b1b3f49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c96d5b74639e82493e00105fe3594fe1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DocumentType" minOccurs="0"/>
                <xsd:element ref="ns1:DocumentDescrip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DocumentType" ma:index="8" nillable="true" ma:displayName="Document Type" ma:default="" ma:format="Dropdown" ma:internalName="DocumentType">
      <xsd:simpleType>
        <xsd:restriction base="dms:Choice">
          <xsd:enumeration value="[Select]"/>
          <xsd:enumeration value="Author's original manuscript"/>
          <xsd:enumeration value="SPN edited manuscript"/>
          <xsd:enumeration value="Peer review"/>
          <xsd:enumeration value="Peer review reconciliation"/>
          <xsd:enumeration value="Final manuscript for Bureau approval"/>
          <xsd:enumeration value="Final BAO approved manuscript"/>
          <xsd:enumeration value="IPPA"/>
          <xsd:enumeration value="Accepted Manuscript (only .docx file)"/>
          <xsd:enumeration value="Other"/>
        </xsd:restriction>
      </xsd:simpleType>
    </xsd:element>
    <xsd:element name="DocumentDescription" ma:index="9" nillable="true" ma:displayName="Description" ma:internalName="DocumentDescript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C66BDC3-35A0-442B-9A80-69F9DD9E4227}">
  <ds:schemaRefs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www.w3.org/XML/1998/namespace"/>
    <ds:schemaRef ds:uri="http://purl.org/dc/terms/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3A066B4-0B94-4E85-A266-77D74986817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E1D0B5-9491-4E0E-B8DA-9D90CC2191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3650</TotalTime>
  <Words>2886</Words>
  <Application>Microsoft Office PowerPoint</Application>
  <PresentationFormat>Widescreen</PresentationFormat>
  <Paragraphs>280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</vt:lpstr>
      <vt:lpstr>Calibri</vt:lpstr>
      <vt:lpstr>Calibri Light</vt:lpstr>
      <vt:lpstr>Courier New</vt:lpstr>
      <vt:lpstr>Segoe UI</vt:lpstr>
      <vt:lpstr>Times</vt:lpstr>
      <vt:lpstr>Univers 47 Condensed</vt:lpstr>
      <vt:lpstr>Univers 57 Condensed</vt:lpstr>
      <vt:lpstr>Univers 67 Condensed</vt:lpstr>
      <vt:lpstr>Wingdings</vt:lpstr>
      <vt:lpstr>Office Theme</vt:lpstr>
      <vt:lpstr>Remote sensing of water quality in Google Earth Engine Workshop</vt:lpstr>
      <vt:lpstr>// WORKSHOP GOALS  </vt:lpstr>
      <vt:lpstr>// AQUATIC LIGHT PENETRATION AND  // ABSORPTION</vt:lpstr>
      <vt:lpstr>// AQUATIC REFLECTANCE </vt:lpstr>
      <vt:lpstr>// AQUATIC CHLOROPHYLL-a SPECTRA</vt:lpstr>
      <vt:lpstr>PowerPoint Presentation</vt:lpstr>
      <vt:lpstr>PowerPoint Presentation</vt:lpstr>
      <vt:lpstr>// Google Earth Engine</vt:lpstr>
      <vt:lpstr>// GEE Data Catalog</vt:lpstr>
      <vt:lpstr>// GEE JavaScript API   https://developers.google.com/earth-engine/tutorials/tutorials </vt:lpstr>
      <vt:lpstr>// VOCABULARY</vt:lpstr>
      <vt:lpstr>// VISUALIZE AN ALGAL BLOOM EVENT </vt:lpstr>
      <vt:lpstr>// FIND A BLOOM EVENT</vt:lpstr>
      <vt:lpstr>// DEFINE STUDY AREA  </vt:lpstr>
      <vt:lpstr>// BLOOM VISUALIZATION </vt:lpstr>
      <vt:lpstr>// CREATE WQ SPECTRAL INDEX // CREATE TIME SERIES CHART  </vt:lpstr>
      <vt:lpstr>// COMPUTE SPECTRAL INDICES   </vt:lpstr>
      <vt:lpstr>// CLOUD MASK USING THE SENTINEL 2 QA BAND</vt:lpstr>
      <vt:lpstr>// CALCULATE DYNAMIC WATER MASK USING NDWI </vt:lpstr>
      <vt:lpstr>// IMPORT SENTINEL-2 IMAGE COLLECTION // APPLY FILTERS: DATE, CLOUD, AND AOI  // APPLY INDICES AND MASKS  </vt:lpstr>
      <vt:lpstr>// SELECT AND PRINT FIRST IMAGE IN COLLECTION  </vt:lpstr>
      <vt:lpstr>// CREATE NDCI TIME SERIES CHART</vt:lpstr>
      <vt:lpstr>// NDCI TIME SERIES CHART</vt:lpstr>
      <vt:lpstr>PowerPoint Presentation</vt:lpstr>
      <vt:lpstr>//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Remote sensing of water quality in Google Earth Engine Workshop</dc:title>
  <dc:creator>Stengel, Victoria G</dc:creator>
  <cp:lastModifiedBy>Stengel, Victoria G</cp:lastModifiedBy>
  <cp:revision>256</cp:revision>
  <dcterms:created xsi:type="dcterms:W3CDTF">2022-10-05T20:54:27Z</dcterms:created>
  <dcterms:modified xsi:type="dcterms:W3CDTF">2022-10-21T16:29:19Z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0x0101006BD571182E2C4DE7854527CFFCE1B0FE007D7EE061077FA04F8EBBB9426525CA97</vt:lpwstr>
  </property>
</Properties>
</file>